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7"/>
  </p:notesMasterIdLst>
  <p:sldIdLst>
    <p:sldId id="256" r:id="rId7"/>
    <p:sldId id="257" r:id="rId8"/>
    <p:sldId id="258" r:id="rId9"/>
    <p:sldId id="259" r:id="rId10"/>
    <p:sldId id="260" r:id="rId11"/>
    <p:sldId id="261" r:id="rId12"/>
    <p:sldId id="262" r:id="rId13"/>
    <p:sldId id="263" r:id="rId14"/>
    <p:sldId id="264"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iford" initials="J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2D1F2-2A4B-432C-B29C-4F6D2CF6FDC1}" v="9" dt="2024-10-31T00:51:56.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988"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Fiddian" userId="38f58872-b8e6-43d9-9edc-3b185c4c66d0" providerId="ADAL" clId="{1BB2D1F2-2A4B-432C-B29C-4F6D2CF6FDC1}"/>
    <pc:docChg chg="undo custSel addSld delSld modSld">
      <pc:chgData name="Michael Fiddian" userId="38f58872-b8e6-43d9-9edc-3b185c4c66d0" providerId="ADAL" clId="{1BB2D1F2-2A4B-432C-B29C-4F6D2CF6FDC1}" dt="2024-10-31T00:53:15.061" v="217" actId="1076"/>
      <pc:docMkLst>
        <pc:docMk/>
      </pc:docMkLst>
      <pc:sldChg chg="modSp mod">
        <pc:chgData name="Michael Fiddian" userId="38f58872-b8e6-43d9-9edc-3b185c4c66d0" providerId="ADAL" clId="{1BB2D1F2-2A4B-432C-B29C-4F6D2CF6FDC1}" dt="2024-10-31T00:51:28.803" v="198" actId="27636"/>
        <pc:sldMkLst>
          <pc:docMk/>
          <pc:sldMk cId="687024850" sldId="256"/>
        </pc:sldMkLst>
        <pc:spChg chg="mod">
          <ac:chgData name="Michael Fiddian" userId="38f58872-b8e6-43d9-9edc-3b185c4c66d0" providerId="ADAL" clId="{1BB2D1F2-2A4B-432C-B29C-4F6D2CF6FDC1}" dt="2024-10-31T00:38:17.806" v="123" actId="1076"/>
          <ac:spMkLst>
            <pc:docMk/>
            <pc:sldMk cId="687024850" sldId="256"/>
            <ac:spMk id="2" creationId="{00000000-0000-0000-0000-000000000000}"/>
          </ac:spMkLst>
        </pc:spChg>
        <pc:spChg chg="mod">
          <ac:chgData name="Michael Fiddian" userId="38f58872-b8e6-43d9-9edc-3b185c4c66d0" providerId="ADAL" clId="{1BB2D1F2-2A4B-432C-B29C-4F6D2CF6FDC1}" dt="2024-10-31T00:51:28.803" v="198" actId="27636"/>
          <ac:spMkLst>
            <pc:docMk/>
            <pc:sldMk cId="687024850" sldId="256"/>
            <ac:spMk id="3" creationId="{00000000-0000-0000-0000-000000000000}"/>
          </ac:spMkLst>
        </pc:spChg>
        <pc:picChg chg="mod">
          <ac:chgData name="Michael Fiddian" userId="38f58872-b8e6-43d9-9edc-3b185c4c66d0" providerId="ADAL" clId="{1BB2D1F2-2A4B-432C-B29C-4F6D2CF6FDC1}" dt="2024-10-30T02:48:54.754" v="2" actId="1076"/>
          <ac:picMkLst>
            <pc:docMk/>
            <pc:sldMk cId="687024850" sldId="256"/>
            <ac:picMk id="1032" creationId="{00000000-0000-0000-0000-000000000000}"/>
          </ac:picMkLst>
        </pc:picChg>
      </pc:sldChg>
      <pc:sldChg chg="modSp mod">
        <pc:chgData name="Michael Fiddian" userId="38f58872-b8e6-43d9-9edc-3b185c4c66d0" providerId="ADAL" clId="{1BB2D1F2-2A4B-432C-B29C-4F6D2CF6FDC1}" dt="2024-10-31T00:51:19.364" v="195" actId="1076"/>
        <pc:sldMkLst>
          <pc:docMk/>
          <pc:sldMk cId="3921059677" sldId="257"/>
        </pc:sldMkLst>
        <pc:spChg chg="mod">
          <ac:chgData name="Michael Fiddian" userId="38f58872-b8e6-43d9-9edc-3b185c4c66d0" providerId="ADAL" clId="{1BB2D1F2-2A4B-432C-B29C-4F6D2CF6FDC1}" dt="2024-10-31T00:37:26.200" v="116" actId="1076"/>
          <ac:spMkLst>
            <pc:docMk/>
            <pc:sldMk cId="3921059677" sldId="257"/>
            <ac:spMk id="2" creationId="{00000000-0000-0000-0000-000000000000}"/>
          </ac:spMkLst>
        </pc:spChg>
        <pc:spChg chg="mod">
          <ac:chgData name="Michael Fiddian" userId="38f58872-b8e6-43d9-9edc-3b185c4c66d0" providerId="ADAL" clId="{1BB2D1F2-2A4B-432C-B29C-4F6D2CF6FDC1}" dt="2024-10-31T00:51:19.364" v="195" actId="1076"/>
          <ac:spMkLst>
            <pc:docMk/>
            <pc:sldMk cId="3921059677" sldId="257"/>
            <ac:spMk id="3" creationId="{00000000-0000-0000-0000-000000000000}"/>
          </ac:spMkLst>
        </pc:spChg>
      </pc:sldChg>
      <pc:sldChg chg="modSp mod">
        <pc:chgData name="Michael Fiddian" userId="38f58872-b8e6-43d9-9edc-3b185c4c66d0" providerId="ADAL" clId="{1BB2D1F2-2A4B-432C-B29C-4F6D2CF6FDC1}" dt="2024-10-31T00:51:39.354" v="201" actId="27636"/>
        <pc:sldMkLst>
          <pc:docMk/>
          <pc:sldMk cId="4258788657" sldId="258"/>
        </pc:sldMkLst>
        <pc:spChg chg="mod">
          <ac:chgData name="Michael Fiddian" userId="38f58872-b8e6-43d9-9edc-3b185c4c66d0" providerId="ADAL" clId="{1BB2D1F2-2A4B-432C-B29C-4F6D2CF6FDC1}" dt="2024-10-31T00:38:42.571" v="125" actId="403"/>
          <ac:spMkLst>
            <pc:docMk/>
            <pc:sldMk cId="4258788657" sldId="258"/>
            <ac:spMk id="2" creationId="{00000000-0000-0000-0000-000000000000}"/>
          </ac:spMkLst>
        </pc:spChg>
        <pc:spChg chg="mod">
          <ac:chgData name="Michael Fiddian" userId="38f58872-b8e6-43d9-9edc-3b185c4c66d0" providerId="ADAL" clId="{1BB2D1F2-2A4B-432C-B29C-4F6D2CF6FDC1}" dt="2024-10-31T00:51:39.354" v="201" actId="27636"/>
          <ac:spMkLst>
            <pc:docMk/>
            <pc:sldMk cId="4258788657" sldId="258"/>
            <ac:spMk id="3" creationId="{00000000-0000-0000-0000-000000000000}"/>
          </ac:spMkLst>
        </pc:spChg>
      </pc:sldChg>
      <pc:sldChg chg="modSp mod">
        <pc:chgData name="Michael Fiddian" userId="38f58872-b8e6-43d9-9edc-3b185c4c66d0" providerId="ADAL" clId="{1BB2D1F2-2A4B-432C-B29C-4F6D2CF6FDC1}" dt="2024-10-31T00:51:46.474" v="202" actId="14100"/>
        <pc:sldMkLst>
          <pc:docMk/>
          <pc:sldMk cId="3594243277" sldId="259"/>
        </pc:sldMkLst>
        <pc:spChg chg="mod">
          <ac:chgData name="Michael Fiddian" userId="38f58872-b8e6-43d9-9edc-3b185c4c66d0" providerId="ADAL" clId="{1BB2D1F2-2A4B-432C-B29C-4F6D2CF6FDC1}" dt="2024-10-31T00:39:03.452" v="129" actId="1076"/>
          <ac:spMkLst>
            <pc:docMk/>
            <pc:sldMk cId="3594243277" sldId="259"/>
            <ac:spMk id="2" creationId="{00000000-0000-0000-0000-000000000000}"/>
          </ac:spMkLst>
        </pc:spChg>
        <pc:picChg chg="mod">
          <ac:chgData name="Michael Fiddian" userId="38f58872-b8e6-43d9-9edc-3b185c4c66d0" providerId="ADAL" clId="{1BB2D1F2-2A4B-432C-B29C-4F6D2CF6FDC1}" dt="2024-10-31T00:51:46.474" v="202" actId="14100"/>
          <ac:picMkLst>
            <pc:docMk/>
            <pc:sldMk cId="3594243277" sldId="259"/>
            <ac:picMk id="2053" creationId="{00000000-0000-0000-0000-000000000000}"/>
          </ac:picMkLst>
        </pc:picChg>
      </pc:sldChg>
      <pc:sldChg chg="modSp mod">
        <pc:chgData name="Michael Fiddian" userId="38f58872-b8e6-43d9-9edc-3b185c4c66d0" providerId="ADAL" clId="{1BB2D1F2-2A4B-432C-B29C-4F6D2CF6FDC1}" dt="2024-10-31T00:51:56.502" v="204" actId="14100"/>
        <pc:sldMkLst>
          <pc:docMk/>
          <pc:sldMk cId="1786234603" sldId="260"/>
        </pc:sldMkLst>
        <pc:spChg chg="mod">
          <ac:chgData name="Michael Fiddian" userId="38f58872-b8e6-43d9-9edc-3b185c4c66d0" providerId="ADAL" clId="{1BB2D1F2-2A4B-432C-B29C-4F6D2CF6FDC1}" dt="2024-10-31T00:39:41.087" v="134" actId="1076"/>
          <ac:spMkLst>
            <pc:docMk/>
            <pc:sldMk cId="1786234603" sldId="260"/>
            <ac:spMk id="2" creationId="{00000000-0000-0000-0000-000000000000}"/>
          </ac:spMkLst>
        </pc:spChg>
        <pc:picChg chg="mod">
          <ac:chgData name="Michael Fiddian" userId="38f58872-b8e6-43d9-9edc-3b185c4c66d0" providerId="ADAL" clId="{1BB2D1F2-2A4B-432C-B29C-4F6D2CF6FDC1}" dt="2024-10-31T00:51:56.502" v="204" actId="14100"/>
          <ac:picMkLst>
            <pc:docMk/>
            <pc:sldMk cId="1786234603" sldId="260"/>
            <ac:picMk id="7" creationId="{00000000-0000-0000-0000-000000000000}"/>
          </ac:picMkLst>
        </pc:picChg>
      </pc:sldChg>
      <pc:sldChg chg="modSp mod">
        <pc:chgData name="Michael Fiddian" userId="38f58872-b8e6-43d9-9edc-3b185c4c66d0" providerId="ADAL" clId="{1BB2D1F2-2A4B-432C-B29C-4F6D2CF6FDC1}" dt="2024-10-31T00:52:15.454" v="208" actId="403"/>
        <pc:sldMkLst>
          <pc:docMk/>
          <pc:sldMk cId="269745861" sldId="261"/>
        </pc:sldMkLst>
        <pc:spChg chg="mod">
          <ac:chgData name="Michael Fiddian" userId="38f58872-b8e6-43d9-9edc-3b185c4c66d0" providerId="ADAL" clId="{1BB2D1F2-2A4B-432C-B29C-4F6D2CF6FDC1}" dt="2024-10-31T00:40:43.155" v="144" actId="1076"/>
          <ac:spMkLst>
            <pc:docMk/>
            <pc:sldMk cId="269745861" sldId="261"/>
            <ac:spMk id="2" creationId="{00000000-0000-0000-0000-000000000000}"/>
          </ac:spMkLst>
        </pc:spChg>
        <pc:spChg chg="mod">
          <ac:chgData name="Michael Fiddian" userId="38f58872-b8e6-43d9-9edc-3b185c4c66d0" providerId="ADAL" clId="{1BB2D1F2-2A4B-432C-B29C-4F6D2CF6FDC1}" dt="2024-10-31T00:52:15.454" v="208" actId="403"/>
          <ac:spMkLst>
            <pc:docMk/>
            <pc:sldMk cId="269745861" sldId="261"/>
            <ac:spMk id="6" creationId="{00000000-0000-0000-0000-000000000000}"/>
          </ac:spMkLst>
        </pc:spChg>
      </pc:sldChg>
      <pc:sldChg chg="modSp mod">
        <pc:chgData name="Michael Fiddian" userId="38f58872-b8e6-43d9-9edc-3b185c4c66d0" providerId="ADAL" clId="{1BB2D1F2-2A4B-432C-B29C-4F6D2CF6FDC1}" dt="2024-10-31T00:41:44.365" v="152" actId="403"/>
        <pc:sldMkLst>
          <pc:docMk/>
          <pc:sldMk cId="4019930202" sldId="262"/>
        </pc:sldMkLst>
        <pc:spChg chg="mod">
          <ac:chgData name="Michael Fiddian" userId="38f58872-b8e6-43d9-9edc-3b185c4c66d0" providerId="ADAL" clId="{1BB2D1F2-2A4B-432C-B29C-4F6D2CF6FDC1}" dt="2024-10-31T00:41:31.988" v="149" actId="404"/>
          <ac:spMkLst>
            <pc:docMk/>
            <pc:sldMk cId="4019930202" sldId="262"/>
            <ac:spMk id="2" creationId="{00000000-0000-0000-0000-000000000000}"/>
          </ac:spMkLst>
        </pc:spChg>
        <pc:spChg chg="mod">
          <ac:chgData name="Michael Fiddian" userId="38f58872-b8e6-43d9-9edc-3b185c4c66d0" providerId="ADAL" clId="{1BB2D1F2-2A4B-432C-B29C-4F6D2CF6FDC1}" dt="2024-10-31T00:41:44.365" v="152" actId="403"/>
          <ac:spMkLst>
            <pc:docMk/>
            <pc:sldMk cId="4019930202" sldId="262"/>
            <ac:spMk id="14" creationId="{00000000-0000-0000-0000-000000000000}"/>
          </ac:spMkLst>
        </pc:spChg>
      </pc:sldChg>
      <pc:sldChg chg="modSp mod">
        <pc:chgData name="Michael Fiddian" userId="38f58872-b8e6-43d9-9edc-3b185c4c66d0" providerId="ADAL" clId="{1BB2D1F2-2A4B-432C-B29C-4F6D2CF6FDC1}" dt="2024-10-31T00:52:51.331" v="212" actId="1076"/>
        <pc:sldMkLst>
          <pc:docMk/>
          <pc:sldMk cId="134958792" sldId="263"/>
        </pc:sldMkLst>
        <pc:spChg chg="mod">
          <ac:chgData name="Michael Fiddian" userId="38f58872-b8e6-43d9-9edc-3b185c4c66d0" providerId="ADAL" clId="{1BB2D1F2-2A4B-432C-B29C-4F6D2CF6FDC1}" dt="2024-10-31T00:43:58.771" v="157" actId="1076"/>
          <ac:spMkLst>
            <pc:docMk/>
            <pc:sldMk cId="134958792" sldId="263"/>
            <ac:spMk id="2" creationId="{00000000-0000-0000-0000-000000000000}"/>
          </ac:spMkLst>
        </pc:spChg>
        <pc:spChg chg="mod">
          <ac:chgData name="Michael Fiddian" userId="38f58872-b8e6-43d9-9edc-3b185c4c66d0" providerId="ADAL" clId="{1BB2D1F2-2A4B-432C-B29C-4F6D2CF6FDC1}" dt="2024-10-31T00:52:51.331" v="212" actId="1076"/>
          <ac:spMkLst>
            <pc:docMk/>
            <pc:sldMk cId="134958792" sldId="263"/>
            <ac:spMk id="14" creationId="{00000000-0000-0000-0000-000000000000}"/>
          </ac:spMkLst>
        </pc:spChg>
      </pc:sldChg>
      <pc:sldChg chg="modSp mod">
        <pc:chgData name="Michael Fiddian" userId="38f58872-b8e6-43d9-9edc-3b185c4c66d0" providerId="ADAL" clId="{1BB2D1F2-2A4B-432C-B29C-4F6D2CF6FDC1}" dt="2024-10-31T00:53:15.061" v="217" actId="1076"/>
        <pc:sldMkLst>
          <pc:docMk/>
          <pc:sldMk cId="1867610138" sldId="264"/>
        </pc:sldMkLst>
        <pc:spChg chg="mod">
          <ac:chgData name="Michael Fiddian" userId="38f58872-b8e6-43d9-9edc-3b185c4c66d0" providerId="ADAL" clId="{1BB2D1F2-2A4B-432C-B29C-4F6D2CF6FDC1}" dt="2024-10-31T00:44:28.126" v="163" actId="1076"/>
          <ac:spMkLst>
            <pc:docMk/>
            <pc:sldMk cId="1867610138" sldId="264"/>
            <ac:spMk id="2" creationId="{00000000-0000-0000-0000-000000000000}"/>
          </ac:spMkLst>
        </pc:spChg>
        <pc:spChg chg="mod">
          <ac:chgData name="Michael Fiddian" userId="38f58872-b8e6-43d9-9edc-3b185c4c66d0" providerId="ADAL" clId="{1BB2D1F2-2A4B-432C-B29C-4F6D2CF6FDC1}" dt="2024-10-31T00:53:15.061" v="217" actId="1076"/>
          <ac:spMkLst>
            <pc:docMk/>
            <pc:sldMk cId="1867610138" sldId="264"/>
            <ac:spMk id="14" creationId="{00000000-0000-0000-0000-000000000000}"/>
          </ac:spMkLst>
        </pc:spChg>
      </pc:sldChg>
      <pc:sldChg chg="modSp mod">
        <pc:chgData name="Michael Fiddian" userId="38f58872-b8e6-43d9-9edc-3b185c4c66d0" providerId="ADAL" clId="{1BB2D1F2-2A4B-432C-B29C-4F6D2CF6FDC1}" dt="2024-10-31T00:46:25.643" v="193" actId="1076"/>
        <pc:sldMkLst>
          <pc:docMk/>
          <pc:sldMk cId="3236802067" sldId="265"/>
        </pc:sldMkLst>
        <pc:spChg chg="mod">
          <ac:chgData name="Michael Fiddian" userId="38f58872-b8e6-43d9-9edc-3b185c4c66d0" providerId="ADAL" clId="{1BB2D1F2-2A4B-432C-B29C-4F6D2CF6FDC1}" dt="2024-10-31T00:46:25.643" v="193" actId="1076"/>
          <ac:spMkLst>
            <pc:docMk/>
            <pc:sldMk cId="3236802067" sldId="265"/>
            <ac:spMk id="2" creationId="{00000000-0000-0000-0000-000000000000}"/>
          </ac:spMkLst>
        </pc:spChg>
      </pc:sldChg>
      <pc:sldChg chg="modSp new del mod">
        <pc:chgData name="Michael Fiddian" userId="38f58872-b8e6-43d9-9edc-3b185c4c66d0" providerId="ADAL" clId="{1BB2D1F2-2A4B-432C-B29C-4F6D2CF6FDC1}" dt="2024-10-31T00:47:37.148" v="194" actId="47"/>
        <pc:sldMkLst>
          <pc:docMk/>
          <pc:sldMk cId="3892517386" sldId="266"/>
        </pc:sldMkLst>
        <pc:spChg chg="mod">
          <ac:chgData name="Michael Fiddian" userId="38f58872-b8e6-43d9-9edc-3b185c4c66d0" providerId="ADAL" clId="{1BB2D1F2-2A4B-432C-B29C-4F6D2CF6FDC1}" dt="2024-10-31T00:45:16.252" v="188" actId="1076"/>
          <ac:spMkLst>
            <pc:docMk/>
            <pc:sldMk cId="3892517386" sldId="266"/>
            <ac:spMk id="2" creationId="{9E97FAA2-1D08-E344-504F-24375C5669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CA91E6-F58B-439E-A962-AC8F8A997077}" type="datetimeFigureOut">
              <a:rPr lang="en-AU" smtClean="0"/>
              <a:t>31/10/2024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52979-7EE4-4C3D-A88D-EB8F99141C77}" type="slidenum">
              <a:rPr lang="en-AU" smtClean="0"/>
              <a:t>‹#›</a:t>
            </a:fld>
            <a:endParaRPr lang="en-AU"/>
          </a:p>
        </p:txBody>
      </p:sp>
    </p:spTree>
    <p:extLst>
      <p:ext uri="{BB962C8B-B14F-4D97-AF65-F5344CB8AC3E}">
        <p14:creationId xmlns:p14="http://schemas.microsoft.com/office/powerpoint/2010/main" val="326143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bc.net.au/news/science/2018-02-11/fake-news-hoax-images-digitally-altered-photos-photoshop/940577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affect the way you feel about a person,</a:t>
            </a:r>
            <a:r>
              <a:rPr lang="en-US" baseline="0" dirty="0"/>
              <a:t> to impact your views on an issue, to cause fear/panic, to engender a lack of trust, to </a:t>
            </a:r>
            <a:r>
              <a:rPr lang="en-US" baseline="0" dirty="0" err="1"/>
              <a:t>emphasise</a:t>
            </a:r>
            <a:r>
              <a:rPr lang="en-US" baseline="0" dirty="0"/>
              <a:t> the importance of someone or something, to make money, to coerce or blackmail, to make an issue or person look silly or unimportant</a:t>
            </a:r>
            <a:endParaRPr lang="en-AU" dirty="0"/>
          </a:p>
        </p:txBody>
      </p:sp>
      <p:sp>
        <p:nvSpPr>
          <p:cNvPr id="4" name="Slide Number Placeholder 3"/>
          <p:cNvSpPr>
            <a:spLocks noGrp="1"/>
          </p:cNvSpPr>
          <p:nvPr>
            <p:ph type="sldNum" sz="quarter" idx="10"/>
          </p:nvPr>
        </p:nvSpPr>
        <p:spPr/>
        <p:txBody>
          <a:bodyPr/>
          <a:lstStyle/>
          <a:p>
            <a:fld id="{85652979-7EE4-4C3D-A88D-EB8F99141C77}" type="slidenum">
              <a:rPr lang="en-AU" smtClean="0"/>
              <a:t>1</a:t>
            </a:fld>
            <a:endParaRPr lang="en-AU"/>
          </a:p>
        </p:txBody>
      </p:sp>
    </p:spTree>
    <p:extLst>
      <p:ext uri="{BB962C8B-B14F-4D97-AF65-F5344CB8AC3E}">
        <p14:creationId xmlns:p14="http://schemas.microsoft.com/office/powerpoint/2010/main" val="373569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Cropping, adding text,</a:t>
            </a:r>
            <a:r>
              <a:rPr lang="en-US" baseline="0" dirty="0"/>
              <a:t> comparing and contrasting with other photos, misdating/titling the image, deliberate placement of images with unrelated but close by text, choosing specific angles or moments which make the subject of the image look a certain way.</a:t>
            </a:r>
            <a:endParaRPr lang="en-AU" dirty="0"/>
          </a:p>
        </p:txBody>
      </p:sp>
      <p:sp>
        <p:nvSpPr>
          <p:cNvPr id="4" name="Slide Number Placeholder 3"/>
          <p:cNvSpPr>
            <a:spLocks noGrp="1"/>
          </p:cNvSpPr>
          <p:nvPr>
            <p:ph type="sldNum" sz="quarter" idx="10"/>
          </p:nvPr>
        </p:nvSpPr>
        <p:spPr/>
        <p:txBody>
          <a:bodyPr/>
          <a:lstStyle/>
          <a:p>
            <a:fld id="{85652979-7EE4-4C3D-A88D-EB8F99141C77}" type="slidenum">
              <a:rPr lang="en-AU" smtClean="0"/>
              <a:t>2</a:t>
            </a:fld>
            <a:endParaRPr lang="en-AU"/>
          </a:p>
        </p:txBody>
      </p:sp>
    </p:spTree>
    <p:extLst>
      <p:ext uri="{BB962C8B-B14F-4D97-AF65-F5344CB8AC3E}">
        <p14:creationId xmlns:p14="http://schemas.microsoft.com/office/powerpoint/2010/main" val="279772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Reverse google image search, look at other images of the same event, check shadows, find</a:t>
            </a:r>
            <a:r>
              <a:rPr lang="en-US" baseline="0" dirty="0"/>
              <a:t> the original photo and compare it to the version you have, check “debunking” or “fact checking” sites like snopes.com, look at metadata associate with it (see </a:t>
            </a:r>
            <a:r>
              <a:rPr lang="en-AU" sz="1200" u="sng" kern="1200" dirty="0">
                <a:solidFill>
                  <a:schemeClr val="tx1"/>
                </a:solidFill>
                <a:effectLst/>
                <a:latin typeface="+mn-lt"/>
                <a:ea typeface="+mn-ea"/>
                <a:cs typeface="+mn-cs"/>
                <a:hlinkClick r:id="rId3"/>
              </a:rPr>
              <a:t>http://www.abc.net.au/news/science/2018-02-11/fake-news-hoax-images-digitally-altered-photos-photoshop/9405776</a:t>
            </a:r>
            <a:r>
              <a:rPr lang="en-AU" sz="1200" u="none" kern="1200" baseline="0" dirty="0">
                <a:solidFill>
                  <a:schemeClr val="tx1"/>
                </a:solidFill>
                <a:effectLst/>
                <a:latin typeface="+mn-lt"/>
                <a:ea typeface="+mn-ea"/>
                <a:cs typeface="+mn-cs"/>
              </a:rPr>
              <a:t> for how to)</a:t>
            </a:r>
            <a:endParaRPr lang="en-AU" dirty="0"/>
          </a:p>
        </p:txBody>
      </p:sp>
      <p:sp>
        <p:nvSpPr>
          <p:cNvPr id="4" name="Slide Number Placeholder 3"/>
          <p:cNvSpPr>
            <a:spLocks noGrp="1"/>
          </p:cNvSpPr>
          <p:nvPr>
            <p:ph type="sldNum" sz="quarter" idx="10"/>
          </p:nvPr>
        </p:nvSpPr>
        <p:spPr/>
        <p:txBody>
          <a:bodyPr/>
          <a:lstStyle/>
          <a:p>
            <a:fld id="{85652979-7EE4-4C3D-A88D-EB8F99141C77}" type="slidenum">
              <a:rPr lang="en-AU" smtClean="0"/>
              <a:t>5</a:t>
            </a:fld>
            <a:endParaRPr lang="en-AU"/>
          </a:p>
        </p:txBody>
      </p:sp>
    </p:spTree>
    <p:extLst>
      <p:ext uri="{BB962C8B-B14F-4D97-AF65-F5344CB8AC3E}">
        <p14:creationId xmlns:p14="http://schemas.microsoft.com/office/powerpoint/2010/main" val="247417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652979-7EE4-4C3D-A88D-EB8F99141C77}" type="slidenum">
              <a:rPr lang="en-AU" smtClean="0"/>
              <a:t>6</a:t>
            </a:fld>
            <a:endParaRPr lang="en-AU"/>
          </a:p>
        </p:txBody>
      </p:sp>
    </p:spTree>
    <p:extLst>
      <p:ext uri="{BB962C8B-B14F-4D97-AF65-F5344CB8AC3E}">
        <p14:creationId xmlns:p14="http://schemas.microsoft.com/office/powerpoint/2010/main" val="247417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652979-7EE4-4C3D-A88D-EB8F99141C77}" type="slidenum">
              <a:rPr lang="en-AU" smtClean="0"/>
              <a:t>7</a:t>
            </a:fld>
            <a:endParaRPr lang="en-AU"/>
          </a:p>
        </p:txBody>
      </p:sp>
    </p:spTree>
    <p:extLst>
      <p:ext uri="{BB962C8B-B14F-4D97-AF65-F5344CB8AC3E}">
        <p14:creationId xmlns:p14="http://schemas.microsoft.com/office/powerpoint/2010/main" val="247417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652979-7EE4-4C3D-A88D-EB8F99141C77}" type="slidenum">
              <a:rPr lang="en-AU" smtClean="0"/>
              <a:t>8</a:t>
            </a:fld>
            <a:endParaRPr lang="en-AU"/>
          </a:p>
        </p:txBody>
      </p:sp>
    </p:spTree>
    <p:extLst>
      <p:ext uri="{BB962C8B-B14F-4D97-AF65-F5344CB8AC3E}">
        <p14:creationId xmlns:p14="http://schemas.microsoft.com/office/powerpoint/2010/main" val="247417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652979-7EE4-4C3D-A88D-EB8F99141C77}" type="slidenum">
              <a:rPr lang="en-AU" smtClean="0"/>
              <a:t>9</a:t>
            </a:fld>
            <a:endParaRPr lang="en-AU"/>
          </a:p>
        </p:txBody>
      </p:sp>
    </p:spTree>
    <p:extLst>
      <p:ext uri="{BB962C8B-B14F-4D97-AF65-F5344CB8AC3E}">
        <p14:creationId xmlns:p14="http://schemas.microsoft.com/office/powerpoint/2010/main" val="247417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652979-7EE4-4C3D-A88D-EB8F99141C77}" type="slidenum">
              <a:rPr lang="en-AU" smtClean="0"/>
              <a:t>10</a:t>
            </a:fld>
            <a:endParaRPr lang="en-AU"/>
          </a:p>
        </p:txBody>
      </p:sp>
    </p:spTree>
    <p:extLst>
      <p:ext uri="{BB962C8B-B14F-4D97-AF65-F5344CB8AC3E}">
        <p14:creationId xmlns:p14="http://schemas.microsoft.com/office/powerpoint/2010/main" val="247417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E88C8C2-752D-43D6-BBF1-F307A1B89708}" type="datetimeFigureOut">
              <a:rPr lang="en-AU" smtClean="0"/>
              <a:t>31/10/2024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08620E-8107-4BD2-B32E-6809255F09C0}" type="slidenum">
              <a:rPr lang="en-AU" smtClean="0"/>
              <a:t>‹#›</a:t>
            </a:fld>
            <a:endParaRPr lang="en-AU"/>
          </a:p>
        </p:txBody>
      </p:sp>
    </p:spTree>
    <p:extLst>
      <p:ext uri="{BB962C8B-B14F-4D97-AF65-F5344CB8AC3E}">
        <p14:creationId xmlns:p14="http://schemas.microsoft.com/office/powerpoint/2010/main" val="387239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E88C8C2-752D-43D6-BBF1-F307A1B89708}" type="datetimeFigureOut">
              <a:rPr lang="en-AU" smtClean="0"/>
              <a:t>31/10/2024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08620E-8107-4BD2-B32E-6809255F09C0}" type="slidenum">
              <a:rPr lang="en-AU" smtClean="0"/>
              <a:t>‹#›</a:t>
            </a:fld>
            <a:endParaRPr lang="en-AU"/>
          </a:p>
        </p:txBody>
      </p:sp>
    </p:spTree>
    <p:extLst>
      <p:ext uri="{BB962C8B-B14F-4D97-AF65-F5344CB8AC3E}">
        <p14:creationId xmlns:p14="http://schemas.microsoft.com/office/powerpoint/2010/main" val="168637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E88C8C2-752D-43D6-BBF1-F307A1B89708}" type="datetimeFigureOut">
              <a:rPr lang="en-AU" smtClean="0"/>
              <a:t>31/10/2024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08620E-8107-4BD2-B32E-6809255F09C0}" type="slidenum">
              <a:rPr lang="en-AU" smtClean="0"/>
              <a:t>‹#›</a:t>
            </a:fld>
            <a:endParaRPr lang="en-AU"/>
          </a:p>
        </p:txBody>
      </p:sp>
    </p:spTree>
    <p:extLst>
      <p:ext uri="{BB962C8B-B14F-4D97-AF65-F5344CB8AC3E}">
        <p14:creationId xmlns:p14="http://schemas.microsoft.com/office/powerpoint/2010/main" val="170899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E88C8C2-752D-43D6-BBF1-F307A1B89708}" type="datetimeFigureOut">
              <a:rPr lang="en-AU" smtClean="0"/>
              <a:t>31/10/2024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08620E-8107-4BD2-B32E-6809255F09C0}" type="slidenum">
              <a:rPr lang="en-AU" smtClean="0"/>
              <a:t>‹#›</a:t>
            </a:fld>
            <a:endParaRPr lang="en-AU"/>
          </a:p>
        </p:txBody>
      </p:sp>
    </p:spTree>
    <p:extLst>
      <p:ext uri="{BB962C8B-B14F-4D97-AF65-F5344CB8AC3E}">
        <p14:creationId xmlns:p14="http://schemas.microsoft.com/office/powerpoint/2010/main" val="233337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88C8C2-752D-43D6-BBF1-F307A1B89708}" type="datetimeFigureOut">
              <a:rPr lang="en-AU" smtClean="0"/>
              <a:t>31/10/2024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E08620E-8107-4BD2-B32E-6809255F09C0}" type="slidenum">
              <a:rPr lang="en-AU" smtClean="0"/>
              <a:t>‹#›</a:t>
            </a:fld>
            <a:endParaRPr lang="en-AU"/>
          </a:p>
        </p:txBody>
      </p:sp>
    </p:spTree>
    <p:extLst>
      <p:ext uri="{BB962C8B-B14F-4D97-AF65-F5344CB8AC3E}">
        <p14:creationId xmlns:p14="http://schemas.microsoft.com/office/powerpoint/2010/main" val="109225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E88C8C2-752D-43D6-BBF1-F307A1B89708}" type="datetimeFigureOut">
              <a:rPr lang="en-AU" smtClean="0"/>
              <a:t>31/10/2024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E08620E-8107-4BD2-B32E-6809255F09C0}" type="slidenum">
              <a:rPr lang="en-AU" smtClean="0"/>
              <a:t>‹#›</a:t>
            </a:fld>
            <a:endParaRPr lang="en-AU"/>
          </a:p>
        </p:txBody>
      </p:sp>
    </p:spTree>
    <p:extLst>
      <p:ext uri="{BB962C8B-B14F-4D97-AF65-F5344CB8AC3E}">
        <p14:creationId xmlns:p14="http://schemas.microsoft.com/office/powerpoint/2010/main" val="194363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E88C8C2-752D-43D6-BBF1-F307A1B89708}" type="datetimeFigureOut">
              <a:rPr lang="en-AU" smtClean="0"/>
              <a:t>31/10/2024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E08620E-8107-4BD2-B32E-6809255F09C0}" type="slidenum">
              <a:rPr lang="en-AU" smtClean="0"/>
              <a:t>‹#›</a:t>
            </a:fld>
            <a:endParaRPr lang="en-AU"/>
          </a:p>
        </p:txBody>
      </p:sp>
    </p:spTree>
    <p:extLst>
      <p:ext uri="{BB962C8B-B14F-4D97-AF65-F5344CB8AC3E}">
        <p14:creationId xmlns:p14="http://schemas.microsoft.com/office/powerpoint/2010/main" val="396559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E88C8C2-752D-43D6-BBF1-F307A1B89708}" type="datetimeFigureOut">
              <a:rPr lang="en-AU" smtClean="0"/>
              <a:t>31/10/2024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E08620E-8107-4BD2-B32E-6809255F09C0}" type="slidenum">
              <a:rPr lang="en-AU" smtClean="0"/>
              <a:t>‹#›</a:t>
            </a:fld>
            <a:endParaRPr lang="en-AU"/>
          </a:p>
        </p:txBody>
      </p:sp>
    </p:spTree>
    <p:extLst>
      <p:ext uri="{BB962C8B-B14F-4D97-AF65-F5344CB8AC3E}">
        <p14:creationId xmlns:p14="http://schemas.microsoft.com/office/powerpoint/2010/main" val="388441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8C8C2-752D-43D6-BBF1-F307A1B89708}" type="datetimeFigureOut">
              <a:rPr lang="en-AU" smtClean="0"/>
              <a:t>31/10/2024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E08620E-8107-4BD2-B32E-6809255F09C0}" type="slidenum">
              <a:rPr lang="en-AU" smtClean="0"/>
              <a:t>‹#›</a:t>
            </a:fld>
            <a:endParaRPr lang="en-AU"/>
          </a:p>
        </p:txBody>
      </p:sp>
    </p:spTree>
    <p:extLst>
      <p:ext uri="{BB962C8B-B14F-4D97-AF65-F5344CB8AC3E}">
        <p14:creationId xmlns:p14="http://schemas.microsoft.com/office/powerpoint/2010/main" val="36519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88C8C2-752D-43D6-BBF1-F307A1B89708}" type="datetimeFigureOut">
              <a:rPr lang="en-AU" smtClean="0"/>
              <a:t>31/10/2024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E08620E-8107-4BD2-B32E-6809255F09C0}" type="slidenum">
              <a:rPr lang="en-AU" smtClean="0"/>
              <a:t>‹#›</a:t>
            </a:fld>
            <a:endParaRPr lang="en-AU"/>
          </a:p>
        </p:txBody>
      </p:sp>
    </p:spTree>
    <p:extLst>
      <p:ext uri="{BB962C8B-B14F-4D97-AF65-F5344CB8AC3E}">
        <p14:creationId xmlns:p14="http://schemas.microsoft.com/office/powerpoint/2010/main" val="213125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88C8C2-752D-43D6-BBF1-F307A1B89708}" type="datetimeFigureOut">
              <a:rPr lang="en-AU" smtClean="0"/>
              <a:t>31/10/2024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E08620E-8107-4BD2-B32E-6809255F09C0}" type="slidenum">
              <a:rPr lang="en-AU" smtClean="0"/>
              <a:t>‹#›</a:t>
            </a:fld>
            <a:endParaRPr lang="en-AU"/>
          </a:p>
        </p:txBody>
      </p:sp>
    </p:spTree>
    <p:extLst>
      <p:ext uri="{BB962C8B-B14F-4D97-AF65-F5344CB8AC3E}">
        <p14:creationId xmlns:p14="http://schemas.microsoft.com/office/powerpoint/2010/main" val="185862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8C8C2-752D-43D6-BBF1-F307A1B89708}" type="datetimeFigureOut">
              <a:rPr lang="en-AU" smtClean="0"/>
              <a:t>31/10/2024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8620E-8107-4BD2-B32E-6809255F09C0}" type="slidenum">
              <a:rPr lang="en-AU" smtClean="0"/>
              <a:t>‹#›</a:t>
            </a:fld>
            <a:endParaRPr lang="en-AU"/>
          </a:p>
        </p:txBody>
      </p:sp>
    </p:spTree>
    <p:extLst>
      <p:ext uri="{BB962C8B-B14F-4D97-AF65-F5344CB8AC3E}">
        <p14:creationId xmlns:p14="http://schemas.microsoft.com/office/powerpoint/2010/main" val="220189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5657">
            <a:off x="5471777" y="3127355"/>
            <a:ext cx="1970381" cy="166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824137" y="7937"/>
            <a:ext cx="7772400" cy="1434401"/>
          </a:xfrm>
        </p:spPr>
        <p:txBody>
          <a:bodyPr>
            <a:noAutofit/>
          </a:bodyPr>
          <a:lstStyle/>
          <a:p>
            <a:r>
              <a:rPr lang="en-US" sz="8000" dirty="0">
                <a:solidFill>
                  <a:srgbClr val="FF0000"/>
                </a:solidFill>
                <a:latin typeface="Adobe Caslon Pro Bold" pitchFamily="18" charset="0"/>
              </a:rPr>
              <a:t>Real</a:t>
            </a:r>
            <a:r>
              <a:rPr lang="en-US" sz="8000" dirty="0">
                <a:solidFill>
                  <a:srgbClr val="FF0000"/>
                </a:solidFill>
                <a:latin typeface="Cocaine Sans" panose="02000000000000000000" pitchFamily="2" charset="0"/>
              </a:rPr>
              <a:t> or Fake</a:t>
            </a:r>
            <a:r>
              <a:rPr lang="en-US" sz="9600" dirty="0">
                <a:solidFill>
                  <a:srgbClr val="FF0000"/>
                </a:solidFill>
                <a:latin typeface="Cocaine Sans" panose="02000000000000000000" pitchFamily="2" charset="0"/>
              </a:rPr>
              <a:t>?</a:t>
            </a:r>
            <a:endParaRPr lang="en-AU" sz="8000" dirty="0">
              <a:latin typeface="Cocaine Sans" panose="02000000000000000000" pitchFamily="2" charset="0"/>
            </a:endParaRPr>
          </a:p>
        </p:txBody>
      </p:sp>
      <p:sp>
        <p:nvSpPr>
          <p:cNvPr id="3" name="Subtitle 2"/>
          <p:cNvSpPr>
            <a:spLocks noGrp="1"/>
          </p:cNvSpPr>
          <p:nvPr>
            <p:ph type="subTitle" idx="1"/>
          </p:nvPr>
        </p:nvSpPr>
        <p:spPr>
          <a:xfrm rot="21175111">
            <a:off x="348001" y="1816995"/>
            <a:ext cx="5146348" cy="3440183"/>
          </a:xfrm>
        </p:spPr>
        <p:txBody>
          <a:bodyPr>
            <a:normAutofit fontScale="77500" lnSpcReduction="20000"/>
          </a:bodyPr>
          <a:lstStyle/>
          <a:p>
            <a:pPr algn="l"/>
            <a:r>
              <a:rPr lang="en-US" sz="2400" dirty="0">
                <a:solidFill>
                  <a:schemeClr val="tx1"/>
                </a:solidFill>
              </a:rPr>
              <a:t>These days, you can’t get on social media or the internet without seeing digitally altered,  manipulated images or Artificial Intelligence images.</a:t>
            </a:r>
          </a:p>
          <a:p>
            <a:pPr algn="l"/>
            <a:br>
              <a:rPr lang="en-US" sz="2400" dirty="0">
                <a:solidFill>
                  <a:schemeClr val="tx1"/>
                </a:solidFill>
              </a:rPr>
            </a:br>
            <a:r>
              <a:rPr lang="en-US" sz="2400" dirty="0">
                <a:solidFill>
                  <a:schemeClr val="tx1"/>
                </a:solidFill>
              </a:rPr>
              <a:t>While some of these manipulations are (arguably!) harmless “</a:t>
            </a:r>
            <a:r>
              <a:rPr lang="en-US" sz="2400" dirty="0" err="1">
                <a:solidFill>
                  <a:schemeClr val="tx1"/>
                </a:solidFill>
              </a:rPr>
              <a:t>PhotoShopping</a:t>
            </a:r>
            <a:r>
              <a:rPr lang="en-US" sz="2400" dirty="0">
                <a:solidFill>
                  <a:schemeClr val="tx1"/>
                </a:solidFill>
              </a:rPr>
              <a:t>” to create cute hybrid animals, there are more sinister repercussions to other, less obvious manipulations. </a:t>
            </a:r>
          </a:p>
          <a:p>
            <a:pPr algn="l"/>
            <a:endParaRPr lang="en-US" sz="2400" dirty="0">
              <a:solidFill>
                <a:schemeClr val="tx1"/>
              </a:solidFill>
            </a:endParaRPr>
          </a:p>
          <a:p>
            <a:r>
              <a:rPr lang="en-US" sz="2400" dirty="0">
                <a:solidFill>
                  <a:schemeClr val="tx1"/>
                </a:solidFill>
              </a:rPr>
              <a:t>What might be some other reasons for image manipulation?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2840">
            <a:off x="6876256" y="332656"/>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photoshopped pictures animal"/>
          <p:cNvPicPr>
            <a:picLocks noChangeAspect="1" noChangeArrowheads="1"/>
          </p:cNvPicPr>
          <p:nvPr/>
        </p:nvPicPr>
        <p:blipFill rotWithShape="1">
          <a:blip r:embed="rId5">
            <a:extLst>
              <a:ext uri="{28A0092B-C50C-407E-A947-70E740481C1C}">
                <a14:useLocalDpi xmlns:a14="http://schemas.microsoft.com/office/drawing/2010/main" val="0"/>
              </a:ext>
            </a:extLst>
          </a:blip>
          <a:srcRect l="23300"/>
          <a:stretch/>
        </p:blipFill>
        <p:spPr bwMode="auto">
          <a:xfrm rot="20874547">
            <a:off x="5516776" y="1374622"/>
            <a:ext cx="1873758" cy="16563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photoshopped pictures anim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69912">
            <a:off x="7057590" y="1954092"/>
            <a:ext cx="1845441" cy="18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180205">
            <a:off x="6958083" y="3733324"/>
            <a:ext cx="1957163" cy="167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470446">
            <a:off x="6044403" y="4946637"/>
            <a:ext cx="1807720" cy="180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0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137" y="-158395"/>
            <a:ext cx="7772400" cy="1470025"/>
          </a:xfrm>
        </p:spPr>
        <p:txBody>
          <a:bodyPr>
            <a:noAutofit/>
          </a:bodyPr>
          <a:lstStyle/>
          <a:p>
            <a:r>
              <a:rPr lang="en-US" sz="8000" dirty="0">
                <a:solidFill>
                  <a:srgbClr val="FF0000"/>
                </a:solidFill>
                <a:latin typeface="Adobe Caslon Pro Bold" pitchFamily="18" charset="0"/>
              </a:rPr>
              <a:t>Real</a:t>
            </a:r>
            <a:r>
              <a:rPr lang="en-US" sz="8000" dirty="0">
                <a:solidFill>
                  <a:srgbClr val="FF0000"/>
                </a:solidFill>
                <a:latin typeface="Cocaine Sans" panose="02000000000000000000" pitchFamily="2" charset="0"/>
              </a:rPr>
              <a:t> or Fake</a:t>
            </a:r>
            <a:r>
              <a:rPr lang="en-US" sz="9600" dirty="0">
                <a:solidFill>
                  <a:srgbClr val="FF0000"/>
                </a:solidFill>
                <a:latin typeface="Cocaine Sans" panose="02000000000000000000" pitchFamily="2" charset="0"/>
              </a:rPr>
              <a:t>?</a:t>
            </a:r>
            <a:endParaRPr lang="en-AU" sz="8000" dirty="0">
              <a:latin typeface="Cocaine Sans" panose="02000000000000000000" pitchFamily="2" charset="0"/>
            </a:endParaRPr>
          </a:p>
        </p:txBody>
      </p:sp>
      <p:sp>
        <p:nvSpPr>
          <p:cNvPr id="4" name="AutoShape 6" descr="Image result for photoshopped pictures anim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TextBox 13"/>
          <p:cNvSpPr txBox="1"/>
          <p:nvPr/>
        </p:nvSpPr>
        <p:spPr>
          <a:xfrm>
            <a:off x="395536" y="2003356"/>
            <a:ext cx="5184576" cy="3754874"/>
          </a:xfrm>
          <a:prstGeom prst="rect">
            <a:avLst/>
          </a:prstGeom>
          <a:noFill/>
        </p:spPr>
        <p:txBody>
          <a:bodyPr wrap="square" rtlCol="0">
            <a:spAutoFit/>
          </a:bodyPr>
          <a:lstStyle/>
          <a:p>
            <a:r>
              <a:rPr lang="en-US" sz="1400" b="1" dirty="0"/>
              <a:t>Photography activity: </a:t>
            </a:r>
          </a:p>
          <a:p>
            <a:endParaRPr lang="en-US" sz="1400" dirty="0"/>
          </a:p>
          <a:p>
            <a:r>
              <a:rPr lang="en-US" sz="1400" dirty="0"/>
              <a:t>In your groups, decide on:</a:t>
            </a:r>
          </a:p>
          <a:p>
            <a:pPr marL="285750" indent="-285750">
              <a:buFont typeface="Arial" panose="020B0604020202020204" pitchFamily="34" charset="0"/>
              <a:buChar char="•"/>
            </a:pPr>
            <a:r>
              <a:rPr lang="en-US" sz="1400" dirty="0"/>
              <a:t>A subject/issue</a:t>
            </a:r>
          </a:p>
          <a:p>
            <a:pPr marL="285750" indent="-285750">
              <a:buFont typeface="Arial" panose="020B0604020202020204" pitchFamily="34" charset="0"/>
              <a:buChar char="•"/>
            </a:pPr>
            <a:r>
              <a:rPr lang="en-US" sz="1400" dirty="0"/>
              <a:t>A purpose</a:t>
            </a:r>
          </a:p>
          <a:p>
            <a:pPr marL="285750" indent="-285750">
              <a:buFont typeface="Arial" panose="020B0604020202020204" pitchFamily="34" charset="0"/>
              <a:buChar char="•"/>
            </a:pPr>
            <a:r>
              <a:rPr lang="en-US" sz="1400" dirty="0"/>
              <a:t>A method</a:t>
            </a:r>
          </a:p>
          <a:p>
            <a:endParaRPr lang="en-US" sz="1400" dirty="0"/>
          </a:p>
          <a:p>
            <a:r>
              <a:rPr lang="en-US" sz="1400" dirty="0"/>
              <a:t>And take/edit an image which meets your purpose, using the method you have nominated. This could be photo editing, proximity, cropping, addition of text… anything! </a:t>
            </a:r>
          </a:p>
          <a:p>
            <a:endParaRPr lang="en-US" sz="1400" dirty="0"/>
          </a:p>
          <a:p>
            <a:r>
              <a:rPr lang="en-US" sz="1400" dirty="0"/>
              <a:t>Show the original and the edited version to another group and have them answer:</a:t>
            </a:r>
          </a:p>
          <a:p>
            <a:pPr marL="285750" indent="-285750">
              <a:buFont typeface="Arial" panose="020B0604020202020204" pitchFamily="34" charset="0"/>
              <a:buChar char="•"/>
            </a:pPr>
            <a:r>
              <a:rPr lang="en-US" sz="1400" dirty="0"/>
              <a:t>What the purpose of the edits were and where the edits were made. </a:t>
            </a:r>
          </a:p>
          <a:p>
            <a:pPr marL="285750" indent="-285750">
              <a:buFont typeface="Arial" panose="020B0604020202020204" pitchFamily="34" charset="0"/>
              <a:buChar char="•"/>
            </a:pPr>
            <a:endParaRPr lang="en-US" sz="1400" dirty="0"/>
          </a:p>
          <a:p>
            <a:r>
              <a:rPr lang="en-US" sz="1400" dirty="0"/>
              <a:t>Have fun!</a:t>
            </a:r>
          </a:p>
        </p:txBody>
      </p:sp>
      <p:sp>
        <p:nvSpPr>
          <p:cNvPr id="3" name="AutoShape 2" descr="Tweet shows picture of empty streets of Par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6" descr="Tweet shows picture of empty streets of Par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5657">
            <a:off x="5471777" y="3127355"/>
            <a:ext cx="1970381" cy="166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2840">
            <a:off x="6876256" y="332656"/>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Image result for photoshopped pictures animal"/>
          <p:cNvPicPr>
            <a:picLocks noChangeAspect="1" noChangeArrowheads="1"/>
          </p:cNvPicPr>
          <p:nvPr/>
        </p:nvPicPr>
        <p:blipFill rotWithShape="1">
          <a:blip r:embed="rId5">
            <a:extLst>
              <a:ext uri="{28A0092B-C50C-407E-A947-70E740481C1C}">
                <a14:useLocalDpi xmlns:a14="http://schemas.microsoft.com/office/drawing/2010/main" val="0"/>
              </a:ext>
            </a:extLst>
          </a:blip>
          <a:srcRect l="23300"/>
          <a:stretch/>
        </p:blipFill>
        <p:spPr bwMode="auto">
          <a:xfrm rot="20874547">
            <a:off x="5516776" y="1374622"/>
            <a:ext cx="1873758" cy="16563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69912">
            <a:off x="7057590" y="1954092"/>
            <a:ext cx="1845441" cy="18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180205">
            <a:off x="7201798" y="3895432"/>
            <a:ext cx="1957163" cy="167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470446">
            <a:off x="6044403" y="4946637"/>
            <a:ext cx="1807720" cy="180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80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5657">
            <a:off x="5471777" y="3127355"/>
            <a:ext cx="1970381" cy="166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4584" y="-75110"/>
            <a:ext cx="7772400" cy="1470025"/>
          </a:xfrm>
        </p:spPr>
        <p:txBody>
          <a:bodyPr>
            <a:noAutofit/>
          </a:bodyPr>
          <a:lstStyle/>
          <a:p>
            <a:r>
              <a:rPr lang="en-US" sz="8000" dirty="0">
                <a:solidFill>
                  <a:srgbClr val="FF0000"/>
                </a:solidFill>
                <a:latin typeface="Adobe Caslon Pro Bold" pitchFamily="18" charset="0"/>
              </a:rPr>
              <a:t>Real</a:t>
            </a:r>
            <a:r>
              <a:rPr lang="en-US" sz="8000" dirty="0">
                <a:solidFill>
                  <a:srgbClr val="FF0000"/>
                </a:solidFill>
                <a:latin typeface="Cocaine Sans" panose="02000000000000000000" pitchFamily="2" charset="0"/>
              </a:rPr>
              <a:t> or Fake</a:t>
            </a:r>
            <a:r>
              <a:rPr lang="en-US" sz="9600" dirty="0">
                <a:solidFill>
                  <a:srgbClr val="FF0000"/>
                </a:solidFill>
                <a:latin typeface="Cocaine Sans" panose="02000000000000000000" pitchFamily="2" charset="0"/>
              </a:rPr>
              <a:t>?</a:t>
            </a:r>
            <a:endParaRPr lang="en-AU" sz="8000" dirty="0">
              <a:latin typeface="Cocaine Sans" panose="02000000000000000000" pitchFamily="2" charset="0"/>
            </a:endParaRPr>
          </a:p>
        </p:txBody>
      </p:sp>
      <p:sp>
        <p:nvSpPr>
          <p:cNvPr id="3" name="Subtitle 2"/>
          <p:cNvSpPr>
            <a:spLocks noGrp="1"/>
          </p:cNvSpPr>
          <p:nvPr>
            <p:ph type="subTitle" idx="1"/>
          </p:nvPr>
        </p:nvSpPr>
        <p:spPr>
          <a:xfrm rot="21052718">
            <a:off x="493111" y="1969798"/>
            <a:ext cx="4525788" cy="2804198"/>
          </a:xfrm>
        </p:spPr>
        <p:txBody>
          <a:bodyPr>
            <a:normAutofit fontScale="92500" lnSpcReduction="20000"/>
          </a:bodyPr>
          <a:lstStyle/>
          <a:p>
            <a:pPr algn="l"/>
            <a:r>
              <a:rPr lang="en-US" sz="2400" dirty="0">
                <a:solidFill>
                  <a:schemeClr val="tx1"/>
                </a:solidFill>
              </a:rPr>
              <a:t>Now that you’ve considered some of the reasons people may choose to manipulate an image, it’s time to think about the ways that people actually do it. Is it Adobe, Canva and other programs? </a:t>
            </a:r>
          </a:p>
          <a:p>
            <a:endParaRPr lang="en-US" sz="2400" dirty="0">
              <a:solidFill>
                <a:schemeClr val="tx1"/>
              </a:solidFill>
            </a:endParaRPr>
          </a:p>
          <a:p>
            <a:r>
              <a:rPr lang="en-US" sz="2400" dirty="0">
                <a:solidFill>
                  <a:schemeClr val="tx1"/>
                </a:solidFill>
              </a:rPr>
              <a:t>How else might someone manipulate the way someone sees an image?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2840">
            <a:off x="6876256" y="332656"/>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photoshopped pictures animal"/>
          <p:cNvPicPr>
            <a:picLocks noChangeAspect="1" noChangeArrowheads="1"/>
          </p:cNvPicPr>
          <p:nvPr/>
        </p:nvPicPr>
        <p:blipFill rotWithShape="1">
          <a:blip r:embed="rId5">
            <a:extLst>
              <a:ext uri="{28A0092B-C50C-407E-A947-70E740481C1C}">
                <a14:useLocalDpi xmlns:a14="http://schemas.microsoft.com/office/drawing/2010/main" val="0"/>
              </a:ext>
            </a:extLst>
          </a:blip>
          <a:srcRect l="23300"/>
          <a:stretch/>
        </p:blipFill>
        <p:spPr bwMode="auto">
          <a:xfrm rot="20874547">
            <a:off x="5516776" y="1374622"/>
            <a:ext cx="1873758" cy="16563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photoshopped pictures anim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69912">
            <a:off x="7057590" y="1954092"/>
            <a:ext cx="1845441" cy="18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180205">
            <a:off x="7201798" y="3895432"/>
            <a:ext cx="1957163" cy="167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470446">
            <a:off x="6044403" y="4946637"/>
            <a:ext cx="1807720" cy="180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05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5657">
            <a:off x="5471777" y="3127355"/>
            <a:ext cx="1970381" cy="166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756592" y="34470"/>
            <a:ext cx="7772400" cy="1470025"/>
          </a:xfrm>
        </p:spPr>
        <p:txBody>
          <a:bodyPr>
            <a:noAutofit/>
          </a:bodyPr>
          <a:lstStyle/>
          <a:p>
            <a:r>
              <a:rPr lang="en-US" sz="8000" dirty="0">
                <a:solidFill>
                  <a:srgbClr val="FF0000"/>
                </a:solidFill>
                <a:latin typeface="Adobe Caslon Pro Bold" pitchFamily="18" charset="0"/>
              </a:rPr>
              <a:t>Real</a:t>
            </a:r>
            <a:r>
              <a:rPr lang="en-US" sz="8000" dirty="0">
                <a:solidFill>
                  <a:srgbClr val="FF0000"/>
                </a:solidFill>
                <a:latin typeface="Cocaine Sans" panose="02000000000000000000" pitchFamily="2" charset="0"/>
              </a:rPr>
              <a:t> or </a:t>
            </a:r>
            <a:r>
              <a:rPr lang="en-US" sz="9600" dirty="0">
                <a:solidFill>
                  <a:srgbClr val="FF0000"/>
                </a:solidFill>
                <a:latin typeface="Cocaine Sans" panose="02000000000000000000" pitchFamily="2" charset="0"/>
              </a:rPr>
              <a:t>Fake</a:t>
            </a:r>
            <a:r>
              <a:rPr lang="en-US" sz="11500" dirty="0">
                <a:solidFill>
                  <a:srgbClr val="FF0000"/>
                </a:solidFill>
                <a:latin typeface="Cocaine Sans" panose="02000000000000000000" pitchFamily="2" charset="0"/>
              </a:rPr>
              <a:t>?</a:t>
            </a:r>
            <a:endParaRPr lang="en-AU" sz="11500" dirty="0">
              <a:solidFill>
                <a:srgbClr val="FF0000"/>
              </a:solidFill>
              <a:latin typeface="Cocaine Sans" panose="02000000000000000000" pitchFamily="2" charset="0"/>
            </a:endParaRPr>
          </a:p>
        </p:txBody>
      </p:sp>
      <p:sp>
        <p:nvSpPr>
          <p:cNvPr id="3" name="Subtitle 2"/>
          <p:cNvSpPr>
            <a:spLocks noGrp="1"/>
          </p:cNvSpPr>
          <p:nvPr>
            <p:ph type="subTitle" idx="1"/>
          </p:nvPr>
        </p:nvSpPr>
        <p:spPr>
          <a:xfrm rot="21052718">
            <a:off x="479843" y="1702485"/>
            <a:ext cx="4731142" cy="4651208"/>
          </a:xfrm>
        </p:spPr>
        <p:txBody>
          <a:bodyPr>
            <a:normAutofit fontScale="85000" lnSpcReduction="10000"/>
          </a:bodyPr>
          <a:lstStyle/>
          <a:p>
            <a:pPr algn="l"/>
            <a:r>
              <a:rPr lang="en-US" sz="2400" dirty="0">
                <a:solidFill>
                  <a:schemeClr val="tx1"/>
                </a:solidFill>
              </a:rPr>
              <a:t>So, even totally “real” pictures can be used to serve someone</a:t>
            </a:r>
            <a:r>
              <a:rPr lang="en-AU" sz="2400" dirty="0">
                <a:solidFill>
                  <a:schemeClr val="tx1"/>
                </a:solidFill>
              </a:rPr>
              <a:t>’s interests by cropping the pictures in certain ways, adding different captions/supporting text, or saying the picture was taken at certain times or places which it may not have been. </a:t>
            </a:r>
          </a:p>
          <a:p>
            <a:pPr algn="l"/>
            <a:r>
              <a:rPr lang="en-US" sz="2400" dirty="0">
                <a:solidFill>
                  <a:schemeClr val="tx1"/>
                </a:solidFill>
              </a:rPr>
              <a:t>On the next page, there is an image. Your task is to write three captions for this image, each with a different goal in mind. </a:t>
            </a:r>
          </a:p>
          <a:p>
            <a:pPr marL="342900" indent="-342900" algn="l">
              <a:buFont typeface="Arial" panose="020B0604020202020204" pitchFamily="34" charset="0"/>
              <a:buChar char="•"/>
            </a:pPr>
            <a:r>
              <a:rPr lang="en-US" sz="2400" dirty="0">
                <a:solidFill>
                  <a:schemeClr val="tx1"/>
                </a:solidFill>
              </a:rPr>
              <a:t>Purpose 1: To garner support for this person</a:t>
            </a:r>
          </a:p>
          <a:p>
            <a:pPr marL="342900" indent="-342900" algn="l">
              <a:buFont typeface="Arial" panose="020B0604020202020204" pitchFamily="34" charset="0"/>
              <a:buChar char="•"/>
            </a:pPr>
            <a:r>
              <a:rPr lang="en-US" sz="2400" dirty="0">
                <a:solidFill>
                  <a:schemeClr val="tx1"/>
                </a:solidFill>
              </a:rPr>
              <a:t>Purpose 2: To make this person look silly</a:t>
            </a:r>
          </a:p>
          <a:p>
            <a:pPr marL="342900" indent="-342900" algn="l">
              <a:buFont typeface="Arial" panose="020B0604020202020204" pitchFamily="34" charset="0"/>
              <a:buChar char="•"/>
            </a:pPr>
            <a:r>
              <a:rPr lang="en-US" sz="2400" dirty="0">
                <a:solidFill>
                  <a:schemeClr val="tx1"/>
                </a:solidFill>
              </a:rPr>
              <a:t>Purpose 3: Your choice- identify a purpose and then meet it!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2840">
            <a:off x="6876256" y="332656"/>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photoshopped pictures animal"/>
          <p:cNvPicPr>
            <a:picLocks noChangeAspect="1" noChangeArrowheads="1"/>
          </p:cNvPicPr>
          <p:nvPr/>
        </p:nvPicPr>
        <p:blipFill rotWithShape="1">
          <a:blip r:embed="rId4">
            <a:extLst>
              <a:ext uri="{28A0092B-C50C-407E-A947-70E740481C1C}">
                <a14:useLocalDpi xmlns:a14="http://schemas.microsoft.com/office/drawing/2010/main" val="0"/>
              </a:ext>
            </a:extLst>
          </a:blip>
          <a:srcRect l="23300"/>
          <a:stretch/>
        </p:blipFill>
        <p:spPr bwMode="auto">
          <a:xfrm rot="20874547">
            <a:off x="5516776" y="1374622"/>
            <a:ext cx="1873758" cy="16563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photoshopped pictures anim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9912">
            <a:off x="7057590" y="1954092"/>
            <a:ext cx="1845441" cy="18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180205">
            <a:off x="7201798" y="3895432"/>
            <a:ext cx="1957163" cy="167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470446">
            <a:off x="6044403" y="4946637"/>
            <a:ext cx="1807720" cy="180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78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600" y="-38446"/>
            <a:ext cx="7772400" cy="1470025"/>
          </a:xfrm>
        </p:spPr>
        <p:txBody>
          <a:bodyPr>
            <a:noAutofit/>
          </a:bodyPr>
          <a:lstStyle/>
          <a:p>
            <a:r>
              <a:rPr lang="en-US" sz="8000" dirty="0">
                <a:solidFill>
                  <a:srgbClr val="FF0000"/>
                </a:solidFill>
                <a:latin typeface="Adobe Caslon Pro Bold" pitchFamily="18" charset="0"/>
              </a:rPr>
              <a:t>Real</a:t>
            </a:r>
            <a:r>
              <a:rPr lang="en-US" sz="8000" dirty="0">
                <a:solidFill>
                  <a:srgbClr val="FF0000"/>
                </a:solidFill>
                <a:latin typeface="Cocaine Sans" panose="02000000000000000000" pitchFamily="2" charset="0"/>
              </a:rPr>
              <a:t> or Fake</a:t>
            </a:r>
            <a:r>
              <a:rPr lang="en-US" sz="9600" dirty="0">
                <a:solidFill>
                  <a:srgbClr val="FF0000"/>
                </a:solidFill>
                <a:latin typeface="Cocaine Sans" panose="02000000000000000000" pitchFamily="2" charset="0"/>
              </a:rPr>
              <a:t>?</a:t>
            </a:r>
            <a:endParaRPr lang="en-AU" sz="8000" dirty="0">
              <a:latin typeface="Cocaine Sans" panose="02000000000000000000" pitchFamily="2" charset="0"/>
            </a:endParaRPr>
          </a:p>
        </p:txBody>
      </p:sp>
      <p:sp>
        <p:nvSpPr>
          <p:cNvPr id="4" name="AutoShape 6" descr="Image result for photoshopped pictures anim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6012160" y="2708920"/>
            <a:ext cx="2664296" cy="2862322"/>
          </a:xfrm>
          <a:prstGeom prst="rect">
            <a:avLst/>
          </a:prstGeom>
          <a:noFill/>
        </p:spPr>
        <p:txBody>
          <a:bodyPr wrap="square" rtlCol="0">
            <a:spAutoFit/>
          </a:bodyPr>
          <a:lstStyle/>
          <a:p>
            <a:r>
              <a:rPr lang="en-US" dirty="0"/>
              <a:t>Purpose 1:</a:t>
            </a:r>
          </a:p>
          <a:p>
            <a:endParaRPr lang="en-US" dirty="0"/>
          </a:p>
          <a:p>
            <a:endParaRPr lang="en-US" dirty="0"/>
          </a:p>
          <a:p>
            <a:endParaRPr lang="en-US" dirty="0"/>
          </a:p>
          <a:p>
            <a:r>
              <a:rPr lang="en-US" dirty="0"/>
              <a:t>Purpose 2:</a:t>
            </a:r>
          </a:p>
          <a:p>
            <a:endParaRPr lang="en-US" dirty="0"/>
          </a:p>
          <a:p>
            <a:endParaRPr lang="en-US" dirty="0"/>
          </a:p>
          <a:p>
            <a:endParaRPr lang="en-US" dirty="0"/>
          </a:p>
          <a:p>
            <a:r>
              <a:rPr lang="en-US" dirty="0"/>
              <a:t>Purpose 3: </a:t>
            </a:r>
          </a:p>
          <a:p>
            <a:endParaRPr lang="en-AU" dirty="0"/>
          </a:p>
        </p:txBody>
      </p:sp>
      <p:sp>
        <p:nvSpPr>
          <p:cNvPr id="7" name="AutoShape 4" descr="man, walking, light, black and white, people, whi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54" y="1748562"/>
            <a:ext cx="4720818" cy="472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24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592" y="-144463"/>
            <a:ext cx="7772400" cy="1470025"/>
          </a:xfrm>
        </p:spPr>
        <p:txBody>
          <a:bodyPr>
            <a:noAutofit/>
          </a:bodyPr>
          <a:lstStyle/>
          <a:p>
            <a:r>
              <a:rPr lang="en-US" sz="8000" dirty="0">
                <a:solidFill>
                  <a:srgbClr val="FF0000"/>
                </a:solidFill>
                <a:latin typeface="Adobe Caslon Pro Bold" pitchFamily="18" charset="0"/>
              </a:rPr>
              <a:t>Real</a:t>
            </a:r>
            <a:r>
              <a:rPr lang="en-US" sz="8000" dirty="0">
                <a:solidFill>
                  <a:srgbClr val="FF0000"/>
                </a:solidFill>
                <a:latin typeface="Cocaine Sans" panose="02000000000000000000" pitchFamily="2" charset="0"/>
              </a:rPr>
              <a:t> or Fake</a:t>
            </a:r>
            <a:r>
              <a:rPr lang="en-US" sz="9600" dirty="0">
                <a:solidFill>
                  <a:srgbClr val="FF0000"/>
                </a:solidFill>
                <a:latin typeface="Cocaine Sans" panose="02000000000000000000" pitchFamily="2" charset="0"/>
              </a:rPr>
              <a:t>?</a:t>
            </a:r>
            <a:endParaRPr lang="en-AU" sz="9600" dirty="0">
              <a:latin typeface="Cocaine Sans" panose="02000000000000000000" pitchFamily="2" charset="0"/>
            </a:endParaRPr>
          </a:p>
        </p:txBody>
      </p:sp>
      <p:sp>
        <p:nvSpPr>
          <p:cNvPr id="4" name="AutoShape 6" descr="Image result for photoshopped pictures anim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5148064" y="2332207"/>
            <a:ext cx="3888432" cy="2554545"/>
          </a:xfrm>
          <a:prstGeom prst="rect">
            <a:avLst/>
          </a:prstGeom>
          <a:noFill/>
        </p:spPr>
        <p:txBody>
          <a:bodyPr wrap="square" rtlCol="0">
            <a:spAutoFit/>
          </a:bodyPr>
          <a:lstStyle/>
          <a:p>
            <a:r>
              <a:rPr lang="en-US" sz="1600" dirty="0"/>
              <a:t>As consumers, how do we know what’s true? </a:t>
            </a:r>
          </a:p>
          <a:p>
            <a:endParaRPr lang="en-US" sz="1600" dirty="0"/>
          </a:p>
          <a:p>
            <a:r>
              <a:rPr lang="en-US" sz="1600" dirty="0"/>
              <a:t>Brainstorm ways of finding out the TRUTH behind different images. </a:t>
            </a:r>
          </a:p>
          <a:p>
            <a:r>
              <a:rPr lang="en-US" sz="1600" dirty="0"/>
              <a:t> </a:t>
            </a:r>
          </a:p>
          <a:p>
            <a:r>
              <a:rPr lang="en-US" sz="1600" dirty="0"/>
              <a:t>How could you check if an image (and the text associated) is telling the whole story?</a:t>
            </a:r>
          </a:p>
          <a:p>
            <a:pPr algn="ctr"/>
            <a:endParaRPr lang="en-US" sz="1600" dirty="0"/>
          </a:p>
          <a:p>
            <a:pPr algn="ctr"/>
            <a:r>
              <a:rPr lang="en-US" sz="1600" dirty="0"/>
              <a:t>Write your ideas below. </a:t>
            </a:r>
            <a:endParaRPr lang="en-AU" sz="1600" dirty="0"/>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1844824"/>
            <a:ext cx="4706888" cy="470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23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137" y="-108186"/>
            <a:ext cx="7772400" cy="1470025"/>
          </a:xfrm>
        </p:spPr>
        <p:txBody>
          <a:bodyPr>
            <a:noAutofit/>
          </a:bodyPr>
          <a:lstStyle/>
          <a:p>
            <a:r>
              <a:rPr lang="en-US" sz="8000" dirty="0">
                <a:solidFill>
                  <a:srgbClr val="FF0000"/>
                </a:solidFill>
                <a:latin typeface="Adobe Caslon Pro Bold" pitchFamily="18" charset="0"/>
              </a:rPr>
              <a:t>Real</a:t>
            </a:r>
            <a:r>
              <a:rPr lang="en-US" sz="8000" dirty="0">
                <a:solidFill>
                  <a:srgbClr val="FF0000"/>
                </a:solidFill>
                <a:latin typeface="Cocaine Sans" panose="02000000000000000000" pitchFamily="2" charset="0"/>
              </a:rPr>
              <a:t> or Fake</a:t>
            </a:r>
            <a:r>
              <a:rPr lang="en-US" sz="9600" dirty="0">
                <a:solidFill>
                  <a:srgbClr val="FF0000"/>
                </a:solidFill>
                <a:latin typeface="Cocaine Sans" panose="02000000000000000000" pitchFamily="2" charset="0"/>
              </a:rPr>
              <a:t>?</a:t>
            </a:r>
            <a:endParaRPr lang="en-AU" sz="8000" dirty="0">
              <a:latin typeface="Cocaine Sans" panose="02000000000000000000" pitchFamily="2" charset="0"/>
            </a:endParaRPr>
          </a:p>
        </p:txBody>
      </p:sp>
      <p:sp>
        <p:nvSpPr>
          <p:cNvPr id="4" name="AutoShape 6" descr="Image result for photoshopped pictures anim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TextBox 5"/>
          <p:cNvSpPr txBox="1"/>
          <p:nvPr/>
        </p:nvSpPr>
        <p:spPr>
          <a:xfrm>
            <a:off x="294548" y="1606148"/>
            <a:ext cx="4925523" cy="3785652"/>
          </a:xfrm>
          <a:prstGeom prst="rect">
            <a:avLst/>
          </a:prstGeom>
          <a:noFill/>
        </p:spPr>
        <p:txBody>
          <a:bodyPr wrap="square" rtlCol="0">
            <a:spAutoFit/>
          </a:bodyPr>
          <a:lstStyle/>
          <a:p>
            <a:r>
              <a:rPr lang="en-US" sz="2000" dirty="0"/>
              <a:t>In groups (or by yourself), look at a news site find three images.</a:t>
            </a:r>
          </a:p>
          <a:p>
            <a:endParaRPr lang="en-US" sz="2000" dirty="0"/>
          </a:p>
          <a:p>
            <a:r>
              <a:rPr lang="en-US" sz="2000" dirty="0"/>
              <a:t>When you find these images, annotate them with:</a:t>
            </a:r>
          </a:p>
          <a:p>
            <a:pPr marL="285750" indent="-285750">
              <a:buFont typeface="Arial" panose="020B0604020202020204" pitchFamily="34" charset="0"/>
              <a:buChar char="•"/>
            </a:pPr>
            <a:r>
              <a:rPr lang="en-US" sz="2000" dirty="0"/>
              <a:t>The purpose of the image</a:t>
            </a:r>
          </a:p>
          <a:p>
            <a:pPr marL="285750" indent="-285750">
              <a:buFont typeface="Arial" panose="020B0604020202020204" pitchFamily="34" charset="0"/>
              <a:buChar char="•"/>
            </a:pPr>
            <a:r>
              <a:rPr lang="en-US" sz="2000" dirty="0"/>
              <a:t>The way the image is presented to persuade</a:t>
            </a:r>
          </a:p>
          <a:p>
            <a:pPr marL="285750" indent="-285750">
              <a:buFont typeface="Arial" panose="020B0604020202020204" pitchFamily="34" charset="0"/>
              <a:buChar char="•"/>
            </a:pPr>
            <a:r>
              <a:rPr lang="en-US" sz="2000" dirty="0"/>
              <a:t>If you believe the image has been manipulated</a:t>
            </a:r>
          </a:p>
          <a:p>
            <a:pPr marL="742950" lvl="1" indent="-285750">
              <a:buFont typeface="Arial" panose="020B0604020202020204" pitchFamily="34" charset="0"/>
              <a:buChar char="•"/>
            </a:pPr>
            <a:r>
              <a:rPr lang="en-US" sz="2000" dirty="0"/>
              <a:t>If so, how has it been manipulated?</a:t>
            </a:r>
          </a:p>
          <a:p>
            <a:pPr marL="285750" indent="-285750">
              <a:buFont typeface="Arial" panose="020B0604020202020204" pitchFamily="34" charset="0"/>
              <a:buChar char="•"/>
            </a:pPr>
            <a:r>
              <a:rPr lang="en-US" sz="2000" dirty="0"/>
              <a:t> The ultimate effect of the image</a:t>
            </a:r>
            <a:endParaRPr lang="en-AU" sz="2000" dirty="0"/>
          </a:p>
        </p:txBody>
      </p:sp>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5657">
            <a:off x="5471777" y="3127355"/>
            <a:ext cx="1970381" cy="166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2840">
            <a:off x="6876256" y="332656"/>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Image result for photoshopped pictures animal"/>
          <p:cNvPicPr>
            <a:picLocks noChangeAspect="1" noChangeArrowheads="1"/>
          </p:cNvPicPr>
          <p:nvPr/>
        </p:nvPicPr>
        <p:blipFill rotWithShape="1">
          <a:blip r:embed="rId5">
            <a:extLst>
              <a:ext uri="{28A0092B-C50C-407E-A947-70E740481C1C}">
                <a14:useLocalDpi xmlns:a14="http://schemas.microsoft.com/office/drawing/2010/main" val="0"/>
              </a:ext>
            </a:extLst>
          </a:blip>
          <a:srcRect l="23300"/>
          <a:stretch/>
        </p:blipFill>
        <p:spPr bwMode="auto">
          <a:xfrm rot="20874547">
            <a:off x="5516776" y="1374622"/>
            <a:ext cx="1873758" cy="16563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69912">
            <a:off x="7057590" y="1954092"/>
            <a:ext cx="1845441" cy="18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180205">
            <a:off x="7201798" y="3895432"/>
            <a:ext cx="1957163" cy="167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470446">
            <a:off x="6044403" y="4946637"/>
            <a:ext cx="1807720" cy="180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4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357" y="194428"/>
            <a:ext cx="7772400" cy="1470025"/>
          </a:xfrm>
        </p:spPr>
        <p:txBody>
          <a:bodyPr>
            <a:noAutofit/>
          </a:bodyPr>
          <a:lstStyle/>
          <a:p>
            <a:r>
              <a:rPr lang="en-US" sz="8000" dirty="0">
                <a:solidFill>
                  <a:srgbClr val="FF0000"/>
                </a:solidFill>
                <a:latin typeface="Adobe Caslon Pro Bold" pitchFamily="18" charset="0"/>
              </a:rPr>
              <a:t>Real</a:t>
            </a:r>
            <a:r>
              <a:rPr lang="en-US" sz="8000" dirty="0">
                <a:solidFill>
                  <a:srgbClr val="FF0000"/>
                </a:solidFill>
                <a:latin typeface="Cocaine Sans" panose="02000000000000000000" pitchFamily="2" charset="0"/>
              </a:rPr>
              <a:t> or Fake</a:t>
            </a:r>
            <a:r>
              <a:rPr lang="en-US" sz="9600" dirty="0">
                <a:solidFill>
                  <a:srgbClr val="FF0000"/>
                </a:solidFill>
                <a:latin typeface="Cocaine Sans" panose="02000000000000000000" pitchFamily="2" charset="0"/>
              </a:rPr>
              <a:t>?</a:t>
            </a:r>
            <a:endParaRPr lang="en-AU" sz="8000" dirty="0">
              <a:latin typeface="Cocaine Sans" panose="02000000000000000000" pitchFamily="2" charset="0"/>
            </a:endParaRPr>
          </a:p>
        </p:txBody>
      </p:sp>
      <p:sp>
        <p:nvSpPr>
          <p:cNvPr id="4" name="AutoShape 6" descr="Image result for photoshopped pictures anim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330" y="3717032"/>
            <a:ext cx="4974382" cy="292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78698" y="1962706"/>
            <a:ext cx="4968550" cy="2462213"/>
          </a:xfrm>
          <a:prstGeom prst="rect">
            <a:avLst/>
          </a:prstGeom>
          <a:noFill/>
        </p:spPr>
        <p:txBody>
          <a:bodyPr wrap="square" rtlCol="0">
            <a:spAutoFit/>
          </a:bodyPr>
          <a:lstStyle/>
          <a:p>
            <a:r>
              <a:rPr lang="en-US" dirty="0"/>
              <a:t>In the image below, the use of cropping is obvious. What might the purpose of each of the versions of this image be?</a:t>
            </a:r>
          </a:p>
          <a:p>
            <a:r>
              <a:rPr lang="en-US" sz="2000" dirty="0"/>
              <a:t>A.</a:t>
            </a:r>
          </a:p>
          <a:p>
            <a:r>
              <a:rPr lang="en-US" sz="2000" dirty="0"/>
              <a:t> </a:t>
            </a:r>
          </a:p>
          <a:p>
            <a:r>
              <a:rPr lang="en-US" sz="2000" dirty="0"/>
              <a:t>B.</a:t>
            </a:r>
          </a:p>
          <a:p>
            <a:endParaRPr lang="en-US" sz="2000" dirty="0"/>
          </a:p>
          <a:p>
            <a:r>
              <a:rPr lang="en-US" sz="2000" dirty="0"/>
              <a:t>C. </a:t>
            </a:r>
          </a:p>
        </p:txBody>
      </p:sp>
    </p:spTree>
    <p:extLst>
      <p:ext uri="{BB962C8B-B14F-4D97-AF65-F5344CB8AC3E}">
        <p14:creationId xmlns:p14="http://schemas.microsoft.com/office/powerpoint/2010/main" val="401993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1543" y="-99392"/>
            <a:ext cx="7772400" cy="1470025"/>
          </a:xfrm>
        </p:spPr>
        <p:txBody>
          <a:bodyPr>
            <a:noAutofit/>
          </a:bodyPr>
          <a:lstStyle/>
          <a:p>
            <a:r>
              <a:rPr lang="en-US" sz="8000" dirty="0">
                <a:solidFill>
                  <a:srgbClr val="FF0000"/>
                </a:solidFill>
                <a:latin typeface="Adobe Caslon Pro Bold" pitchFamily="18" charset="0"/>
              </a:rPr>
              <a:t>Real</a:t>
            </a:r>
            <a:r>
              <a:rPr lang="en-US" sz="8000" dirty="0">
                <a:solidFill>
                  <a:srgbClr val="FF0000"/>
                </a:solidFill>
                <a:latin typeface="Cocaine Sans" panose="02000000000000000000" pitchFamily="2" charset="0"/>
              </a:rPr>
              <a:t> or Fake</a:t>
            </a:r>
            <a:r>
              <a:rPr lang="en-US" sz="9600" dirty="0">
                <a:solidFill>
                  <a:srgbClr val="FF0000"/>
                </a:solidFill>
                <a:latin typeface="Cocaine Sans" panose="02000000000000000000" pitchFamily="2" charset="0"/>
              </a:rPr>
              <a:t>?</a:t>
            </a:r>
            <a:endParaRPr lang="en-AU" sz="8000" dirty="0">
              <a:latin typeface="Cocaine Sans" panose="02000000000000000000" pitchFamily="2" charset="0"/>
            </a:endParaRPr>
          </a:p>
        </p:txBody>
      </p:sp>
      <p:sp>
        <p:nvSpPr>
          <p:cNvPr id="4" name="AutoShape 6" descr="Image result for photoshopped pictures anim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TextBox 13"/>
          <p:cNvSpPr txBox="1"/>
          <p:nvPr/>
        </p:nvSpPr>
        <p:spPr>
          <a:xfrm>
            <a:off x="329949" y="1415704"/>
            <a:ext cx="4968550" cy="3785652"/>
          </a:xfrm>
          <a:prstGeom prst="rect">
            <a:avLst/>
          </a:prstGeom>
          <a:noFill/>
        </p:spPr>
        <p:txBody>
          <a:bodyPr wrap="square" rtlCol="0">
            <a:spAutoFit/>
          </a:bodyPr>
          <a:lstStyle/>
          <a:p>
            <a:r>
              <a:rPr lang="en-US" sz="2000" dirty="0"/>
              <a:t>This image was widely shared after the shootings in Paris in 2015. It was said to depict the empty Paris streets after the deadly shootings. Is this picture real? How could you find out? </a:t>
            </a:r>
          </a:p>
          <a:p>
            <a:endParaRPr lang="en-US" sz="2000" dirty="0"/>
          </a:p>
          <a:p>
            <a:r>
              <a:rPr lang="en-US" sz="2400" dirty="0"/>
              <a:t>A.</a:t>
            </a:r>
          </a:p>
          <a:p>
            <a:r>
              <a:rPr lang="en-US" sz="2400" dirty="0"/>
              <a:t> </a:t>
            </a:r>
          </a:p>
          <a:p>
            <a:r>
              <a:rPr lang="en-US" sz="2400" dirty="0"/>
              <a:t>B.</a:t>
            </a:r>
          </a:p>
          <a:p>
            <a:endParaRPr lang="en-US" sz="2400" dirty="0"/>
          </a:p>
          <a:p>
            <a:r>
              <a:rPr lang="en-US" sz="2400" dirty="0"/>
              <a:t>C. </a:t>
            </a:r>
          </a:p>
        </p:txBody>
      </p:sp>
      <p:sp>
        <p:nvSpPr>
          <p:cNvPr id="3" name="AutoShape 2" descr="Tweet shows picture of empty streets of Par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6" descr="Tweet shows picture of empty streets of Par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17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33038"/>
          <a:stretch/>
        </p:blipFill>
        <p:spPr bwMode="auto">
          <a:xfrm>
            <a:off x="4860032" y="2924944"/>
            <a:ext cx="409275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5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600" y="-123274"/>
            <a:ext cx="7772400" cy="1470025"/>
          </a:xfrm>
        </p:spPr>
        <p:txBody>
          <a:bodyPr>
            <a:noAutofit/>
          </a:bodyPr>
          <a:lstStyle/>
          <a:p>
            <a:r>
              <a:rPr lang="en-US" sz="8000" dirty="0">
                <a:solidFill>
                  <a:srgbClr val="FF0000"/>
                </a:solidFill>
                <a:latin typeface="Adobe Caslon Pro Bold" pitchFamily="18" charset="0"/>
              </a:rPr>
              <a:t>Real</a:t>
            </a:r>
            <a:r>
              <a:rPr lang="en-US" sz="8000" dirty="0">
                <a:solidFill>
                  <a:srgbClr val="FF0000"/>
                </a:solidFill>
                <a:latin typeface="Cocaine Sans" panose="02000000000000000000" pitchFamily="2" charset="0"/>
              </a:rPr>
              <a:t> or Fake</a:t>
            </a:r>
            <a:r>
              <a:rPr lang="en-US" sz="9600" dirty="0">
                <a:solidFill>
                  <a:srgbClr val="FF0000"/>
                </a:solidFill>
                <a:latin typeface="Cocaine Sans" panose="02000000000000000000" pitchFamily="2" charset="0"/>
              </a:rPr>
              <a:t>?</a:t>
            </a:r>
            <a:endParaRPr lang="en-AU" sz="8000" dirty="0">
              <a:latin typeface="Cocaine Sans" panose="02000000000000000000" pitchFamily="2" charset="0"/>
            </a:endParaRPr>
          </a:p>
        </p:txBody>
      </p:sp>
      <p:sp>
        <p:nvSpPr>
          <p:cNvPr id="4" name="AutoShape 6" descr="Image result for photoshopped pictures anim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TextBox 13"/>
          <p:cNvSpPr txBox="1"/>
          <p:nvPr/>
        </p:nvSpPr>
        <p:spPr>
          <a:xfrm>
            <a:off x="395536" y="1346751"/>
            <a:ext cx="8640960" cy="2062103"/>
          </a:xfrm>
          <a:prstGeom prst="rect">
            <a:avLst/>
          </a:prstGeom>
          <a:noFill/>
        </p:spPr>
        <p:txBody>
          <a:bodyPr wrap="square" rtlCol="0">
            <a:spAutoFit/>
          </a:bodyPr>
          <a:lstStyle/>
          <a:p>
            <a:r>
              <a:rPr lang="en-US" sz="2000" dirty="0"/>
              <a:t>These two images were placed next to each other for a specific reason. </a:t>
            </a:r>
          </a:p>
          <a:p>
            <a:r>
              <a:rPr lang="en-US" sz="2000" dirty="0"/>
              <a:t>What do you think the purpose of this choice was? </a:t>
            </a:r>
          </a:p>
          <a:p>
            <a:endParaRPr lang="en-US" sz="2400" dirty="0"/>
          </a:p>
          <a:p>
            <a:r>
              <a:rPr lang="en-US" sz="2400" dirty="0"/>
              <a:t> </a:t>
            </a:r>
          </a:p>
          <a:p>
            <a:r>
              <a:rPr lang="en-US" sz="2000" dirty="0"/>
              <a:t>Find another two pictures of the same two people which could be placed next to each other to have the opposite effect on the audience  </a:t>
            </a:r>
          </a:p>
        </p:txBody>
      </p:sp>
      <p:sp>
        <p:nvSpPr>
          <p:cNvPr id="3" name="AutoShape 2" descr="Tweet shows picture of empty streets of Par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6" descr="Tweet shows picture of empty streets of Par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218" name="Picture 2" descr="Image: Joe Mahoney/Getty Images/Flickr/The White Ho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717032"/>
            <a:ext cx="4425792" cy="276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610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d918a52-aad2-4b01-b024-1c3610e8c12d" ContentTypeId="0x010100F48EF307B9BDE94FAD2E991BF2724B3701"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VEC Migrated Document" ma:contentTypeID="0x010100F48EF307B9BDE94FAD2E991BF2724B3701002EB3770DF435634293828A773DA3428900A1F97E3D4F459942B35447C1EF76AC8B" ma:contentTypeVersion="1113" ma:contentTypeDescription="A base content type created that contains columns that all documents managed in the system must include." ma:contentTypeScope="" ma:versionID="40e18e0ab47932970bc6563c6080e8ae">
  <xsd:schema xmlns:xsd="http://www.w3.org/2001/XMLSchema" xmlns:xs="http://www.w3.org/2001/XMLSchema" xmlns:p="http://schemas.microsoft.com/office/2006/metadata/properties" xmlns:ns1="http://schemas.microsoft.com/sharepoint/v3" xmlns:ns2="2d3e4d8c-86b1-4eee-8356-b02c606ab54c" xmlns:ns3="7f666f6e-47a5-4d63-9445-6f47a8f3e56f" xmlns:ns4="6b034da7-9538-467e-8002-dbb25a2ce2c7" targetNamespace="http://schemas.microsoft.com/office/2006/metadata/properties" ma:root="true" ma:fieldsID="4e834e2973f257bd23e3f8d887c7c2be" ns1:_="" ns2:_="" ns3:_="" ns4:_="">
    <xsd:import namespace="http://schemas.microsoft.com/sharepoint/v3"/>
    <xsd:import namespace="2d3e4d8c-86b1-4eee-8356-b02c606ab54c"/>
    <xsd:import namespace="7f666f6e-47a5-4d63-9445-6f47a8f3e56f"/>
    <xsd:import namespace="6b034da7-9538-467e-8002-dbb25a2ce2c7"/>
    <xsd:element name="properties">
      <xsd:complexType>
        <xsd:sequence>
          <xsd:element name="documentManagement">
            <xsd:complexType>
              <xsd:all>
                <xsd:element ref="ns2:f94e959ca20d4468815e4662d892c7ce" minOccurs="0"/>
                <xsd:element ref="ns2:TaxCatchAll" minOccurs="0"/>
                <xsd:element ref="ns2:TaxCatchAllLabel" minOccurs="0"/>
                <xsd:element ref="ns2:aa6d6a01bb12402aa2b6ef18fbfe029d" minOccurs="0"/>
                <xsd:element ref="ns2:TaxKeywordTaxHTField" minOccurs="0"/>
                <xsd:element ref="ns2:_dlc_DocId" minOccurs="0"/>
                <xsd:element ref="ns2:_dlc_DocIdUrl" minOccurs="0"/>
                <xsd:element ref="ns2:_dlc_DocIdPersistId" minOccurs="0"/>
                <xsd:element ref="ns2:i5ba89ef2f2f4b4389f2a61f8de37b25" minOccurs="0"/>
                <xsd:element ref="ns2:PhysicalRecordAssignee" minOccurs="0"/>
                <xsd:element ref="ns1:WorkAddress" minOccurs="0"/>
                <xsd:element ref="ns1:WorkZip" minOccurs="0"/>
                <xsd:element ref="ns1:WorkState" minOccurs="0"/>
                <xsd:element ref="ns3:HPRM_Author" minOccurs="0"/>
                <xsd:element ref="ns3:HPRM_Client" minOccurs="0"/>
                <xsd:element ref="ns3:HPRM_CommenceDisposalAction" minOccurs="0"/>
                <xsd:element ref="ns3:HPRM_CreatedBy" minOccurs="0"/>
                <xsd:element ref="ns3:HPRM_DateClosed" minOccurs="0"/>
                <xsd:element ref="ns3:HPRM_DateDueForArchival" minOccurs="0"/>
                <xsd:element ref="ns3:HPRM_DateDueForDestruction" minOccurs="0"/>
                <xsd:element ref="ns3:HPRM_DateOfDisposition" minOccurs="0"/>
                <xsd:element ref="ns3:HPRM_Description" minOccurs="0"/>
                <xsd:element ref="ns3:HPRM_FirstName" minOccurs="0"/>
                <xsd:element ref="ns3:HPRM_LastUpdatedBy" minOccurs="0"/>
                <xsd:element ref="ns3:HPRM_RecordNumber" minOccurs="0"/>
                <xsd:element ref="ns3:HPRM_RecordOwner" minOccurs="0"/>
                <xsd:element ref="ns3:HPRM_RecordType" minOccurs="0"/>
                <xsd:element ref="ns3:HPRM_Retention" minOccurs="0"/>
                <xsd:element ref="ns3:HPRM_Title" minOccurs="0"/>
                <xsd:element ref="ns2:HPRMRetentionDisposalRule" minOccurs="0"/>
                <xsd:element ref="ns2:HPRMIssuesSummary" minOccurs="0"/>
                <xsd:element ref="ns2:g27cbe6a8534470090c2084bae4d830a" minOccurs="0"/>
                <xsd:element ref="ns2:oebf8776aeef45c2ac52031d8b3a3a05" minOccurs="0"/>
                <xsd:element ref="ns3:HPRMRelatedRecord" minOccurs="0"/>
                <xsd:element ref="ns3:HPRM_AuditHistory" minOccurs="0"/>
                <xsd:element ref="ns3:HPRM_Surname" minOccurs="0"/>
                <xsd:element ref="ns3:HPRM_CreatedDate" minOccurs="0"/>
                <xsd:element ref="ns2:k8ac677a5b284ae9b558dfebc9dd44ba" minOccurs="0"/>
                <xsd:element ref="ns2:PhysicalRecordHome" minOccurs="0"/>
                <xsd:element ref="ns2:Physical_x0020_Record_x0020_Exists" minOccurs="0"/>
                <xsd:element ref="ns4:HPRM_x0020_Related_x0020_Records" minOccurs="0"/>
                <xsd:element ref="ns4:MediaServiceMetadata" minOccurs="0"/>
                <xsd:element ref="ns4:MediaServiceFastMetadata" minOccurs="0"/>
                <xsd:element ref="ns4:MediaServiceAutoKeyPoints" minOccurs="0"/>
                <xsd:element ref="ns4:MediaServiceKeyPoints" minOccurs="0"/>
                <xsd:element ref="ns3:i0f84bba906045b4af568ee102a52dcb" minOccurs="0"/>
                <xsd:element ref="ns3:SharedWithUsers" minOccurs="0"/>
                <xsd:element ref="ns3:SharedWithDetails" minOccurs="0"/>
                <xsd:element ref="ns3:RecordsRelated" minOccurs="0"/>
                <xsd:element ref="ns4:MediaServiceDateTaken" minOccurs="0"/>
                <xsd:element ref="ns2:n313aaee84f34c5181c1bf8429be1e14" minOccurs="0"/>
                <xsd:element ref="ns4:MediaServiceOCR" minOccurs="0"/>
                <xsd:element ref="ns4:MediaServiceGenerationTime" minOccurs="0"/>
                <xsd:element ref="ns4:MediaServiceEventHashCode" minOccurs="0"/>
                <xsd:element ref="ns4:MediaLengthInSecond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WorkAddress" ma:index="23" nillable="true" ma:displayName="Address" ma:internalName="WorkAddress">
      <xsd:simpleType>
        <xsd:restriction base="dms:Note"/>
      </xsd:simpleType>
    </xsd:element>
    <xsd:element name="WorkZip" ma:index="24" nillable="true" ma:displayName="ZIP/Postal Code" ma:internalName="WorkZip">
      <xsd:simpleType>
        <xsd:restriction base="dms:Text"/>
      </xsd:simpleType>
    </xsd:element>
    <xsd:element name="WorkState" ma:index="25" nillable="true" ma:displayName="State/Province" ma:internalName="WorkStat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3e4d8c-86b1-4eee-8356-b02c606ab54c" elementFormDefault="qualified">
    <xsd:import namespace="http://schemas.microsoft.com/office/2006/documentManagement/types"/>
    <xsd:import namespace="http://schemas.microsoft.com/office/infopath/2007/PartnerControls"/>
    <xsd:element name="f94e959ca20d4468815e4662d892c7ce" ma:index="8" nillable="true" ma:taxonomy="true" ma:internalName="f94e959ca20d4468815e4662d892c7ce" ma:taxonomyFieldName="Document_x0020_Type" ma:displayName="Document Type" ma:default="" ma:fieldId="{f94e959c-a20d-4468-815e-4662d892c7ce}" ma:sspId="7d918a52-aad2-4b01-b024-1c3610e8c12d" ma:termSetId="d61e6523-6ba4-473a-9228-bc38516de5dc"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d331eee6-1fb1-48fc-a609-30f4c3a77b6d}" ma:internalName="TaxCatchAll" ma:showField="CatchAllData" ma:web="7f666f6e-47a5-4d63-9445-6f47a8f3e56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331eee6-1fb1-48fc-a609-30f4c3a77b6d}" ma:internalName="TaxCatchAllLabel" ma:readOnly="true" ma:showField="CatchAllDataLabel" ma:web="7f666f6e-47a5-4d63-9445-6f47a8f3e56f">
      <xsd:complexType>
        <xsd:complexContent>
          <xsd:extension base="dms:MultiChoiceLookup">
            <xsd:sequence>
              <xsd:element name="Value" type="dms:Lookup" maxOccurs="unbounded" minOccurs="0" nillable="true"/>
            </xsd:sequence>
          </xsd:extension>
        </xsd:complexContent>
      </xsd:complexType>
    </xsd:element>
    <xsd:element name="aa6d6a01bb12402aa2b6ef18fbfe029d" ma:index="12" nillable="true" ma:taxonomy="true" ma:internalName="aa6d6a01bb12402aa2b6ef18fbfe029d" ma:taxonomyFieldName="Records_x0020_Category" ma:displayName="Records Category" ma:default="" ma:fieldId="{aa6d6a01-bb12-402a-a2b6-ef18fbfe029d}" ma:sspId="7d918a52-aad2-4b01-b024-1c3610e8c12d" ma:termSetId="092e8099-97e5-49d3-8fdf-5678b689c291" ma:anchorId="00000000-0000-0000-0000-000000000000" ma:open="fals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Enterprise Keywords" ma:fieldId="{23f27201-bee3-471e-b2e7-b64fd8b7ca38}" ma:taxonomyMulti="true" ma:sspId="7d918a52-aad2-4b01-b024-1c3610e8c12d" ma:termSetId="00000000-0000-0000-0000-000000000000" ma:anchorId="00000000-0000-0000-0000-000000000000" ma:open="true" ma:isKeyword="true">
      <xsd:complexType>
        <xsd:sequence>
          <xsd:element ref="pc:Terms" minOccurs="0" maxOccurs="1"/>
        </xsd:sequence>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i5ba89ef2f2f4b4389f2a61f8de37b25" ma:index="19" nillable="true" ma:taxonomy="true" ma:internalName="i5ba89ef2f2f4b4389f2a61f8de37b25" ma:taxonomyFieldName="Agency" ma:displayName="Agency" ma:default="47;#Victorian Electoral Commission|80f02476-18e5-44b8-b6bf-9dffda064e6e" ma:fieldId="{25ba89ef-2f2f-4b43-89f2-a61f8de37b25}" ma:sspId="7d918a52-aad2-4b01-b024-1c3610e8c12d" ma:termSetId="2146153f-5391-4dee-a3f2-da48956958ad" ma:anchorId="00000000-0000-0000-0000-000000000000" ma:open="false" ma:isKeyword="false">
      <xsd:complexType>
        <xsd:sequence>
          <xsd:element ref="pc:Terms" minOccurs="0" maxOccurs="1"/>
        </xsd:sequence>
      </xsd:complexType>
    </xsd:element>
    <xsd:element name="PhysicalRecordAssignee" ma:index="22" nillable="true" ma:displayName="Physical Record Assignee" ma:description="Hardcopy &amp; Hybrids only. Indicates a location or a person currently in possesion of the Hardcopy in use" ma:internalName="PhysicalRecordAssignee">
      <xsd:simpleType>
        <xsd:restriction base="dms:Text">
          <xsd:maxLength value="255"/>
        </xsd:restriction>
      </xsd:simpleType>
    </xsd:element>
    <xsd:element name="HPRMRetentionDisposalRule" ma:index="42" nillable="true" ma:displayName="HPRM Retention/Disposal Rule" ma:internalName="HPRMRetentionDisposalRule">
      <xsd:simpleType>
        <xsd:restriction base="dms:Text">
          <xsd:maxLength value="255"/>
        </xsd:restriction>
      </xsd:simpleType>
    </xsd:element>
    <xsd:element name="HPRMIssuesSummary" ma:index="43" nillable="true" ma:displayName="HPRM Issues Summary" ma:internalName="HPRMIssuesSummary">
      <xsd:simpleType>
        <xsd:restriction base="dms:Note"/>
      </xsd:simpleType>
    </xsd:element>
    <xsd:element name="g27cbe6a8534470090c2084bae4d830a" ma:index="44" nillable="true" ma:taxonomy="true" ma:internalName="g27cbe6a8534470090c2084bae4d830a" ma:taxonomyFieldName="CategoryOfComplaint" ma:displayName="Category of Complaint" ma:default="" ma:fieldId="{027cbe6a-8534-4700-90c2-084bae4d830a}" ma:sspId="7d918a52-aad2-4b01-b024-1c3610e8c12d" ma:termSetId="7d3a0326-8ffd-4c0f-877d-81bdb6b811ef" ma:anchorId="00000000-0000-0000-0000-000000000000" ma:open="false" ma:isKeyword="false">
      <xsd:complexType>
        <xsd:sequence>
          <xsd:element ref="pc:Terms" minOccurs="0" maxOccurs="1"/>
        </xsd:sequence>
      </xsd:complexType>
    </xsd:element>
    <xsd:element name="oebf8776aeef45c2ac52031d8b3a3a05" ma:index="46" nillable="true" ma:taxonomy="true" ma:internalName="oebf8776aeef45c2ac52031d8b3a3a05" ma:taxonomyFieldName="Council" ma:displayName="Council" ma:default="" ma:fieldId="{8ebf8776-aeef-45c2-ac52-031d8b3a3a05}" ma:sspId="7d918a52-aad2-4b01-b024-1c3610e8c12d" ma:termSetId="918e08b4-7532-401d-99f2-e77282fedc11" ma:anchorId="00000000-0000-0000-0000-000000000000" ma:open="false" ma:isKeyword="false">
      <xsd:complexType>
        <xsd:sequence>
          <xsd:element ref="pc:Terms" minOccurs="0" maxOccurs="1"/>
        </xsd:sequence>
      </xsd:complexType>
    </xsd:element>
    <xsd:element name="k8ac677a5b284ae9b558dfebc9dd44ba" ma:index="51" nillable="true" ma:taxonomy="true" ma:internalName="k8ac677a5b284ae9b558dfebc9dd44ba" ma:taxonomyFieldName="SubmissionStage" ma:displayName="Submission Stage" ma:default="" ma:fieldId="{48ac677a-5b28-4ae9-b558-dfebc9dd44ba}" ma:sspId="7d918a52-aad2-4b01-b024-1c3610e8c12d" ma:termSetId="d9f9d1a4-c1bc-4adb-a772-67892170b931" ma:anchorId="00000000-0000-0000-0000-000000000000" ma:open="false" ma:isKeyword="false">
      <xsd:complexType>
        <xsd:sequence>
          <xsd:element ref="pc:Terms" minOccurs="0" maxOccurs="1"/>
        </xsd:sequence>
      </xsd:complexType>
    </xsd:element>
    <xsd:element name="PhysicalRecordHome" ma:index="53" nillable="true" ma:displayName="Physical Record Home" ma:description="Hardcopy &amp; Hybrids only. ID of the Box or Compactus (possibly in a warehouse) that is the HOME of a physical record is stored when not in use." ma:internalName="PhysicalRecordHome">
      <xsd:simpleType>
        <xsd:restriction base="dms:Text">
          <xsd:maxLength value="255"/>
        </xsd:restriction>
      </xsd:simpleType>
    </xsd:element>
    <xsd:element name="Physical_x0020_Record_x0020_Exists" ma:index="54" nillable="true" ma:displayName="Physical Record Exists" ma:default="0" ma:internalName="Physical_x0020_Record_x0020_Exists">
      <xsd:simpleType>
        <xsd:restriction base="dms:Boolean"/>
      </xsd:simpleType>
    </xsd:element>
    <xsd:element name="n313aaee84f34c5181c1bf8429be1e14" ma:index="67" nillable="true" ma:taxonomy="true" ma:internalName="n313aaee84f34c5181c1bf8429be1e14" ma:taxonomyFieldName="Disposition" ma:displayName="Disposition" ma:default="" ma:fieldId="{7313aaee-84f3-4c51-81c1-bf8429be1e14}" ma:sspId="7d918a52-aad2-4b01-b024-1c3610e8c12d" ma:termSetId="e030dfea-edb6-46c3-88ac-646eeca5e69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f666f6e-47a5-4d63-9445-6f47a8f3e56f" elementFormDefault="qualified">
    <xsd:import namespace="http://schemas.microsoft.com/office/2006/documentManagement/types"/>
    <xsd:import namespace="http://schemas.microsoft.com/office/infopath/2007/PartnerControls"/>
    <xsd:element name="HPRM_Author" ma:index="26" nillable="true" ma:displayName="HPRM Author" ma:internalName="HPRM_Author">
      <xsd:simpleType>
        <xsd:restriction base="dms:Text"/>
      </xsd:simpleType>
    </xsd:element>
    <xsd:element name="HPRM_Client" ma:index="27" nillable="true" ma:displayName="HPRM Client" ma:internalName="HPRM_Client">
      <xsd:simpleType>
        <xsd:restriction base="dms:Text"/>
      </xsd:simpleType>
    </xsd:element>
    <xsd:element name="HPRM_CommenceDisposalAction" ma:index="28" nillable="true" ma:displayName="HPRM Commence Disposal Action" ma:default="" ma:internalName="HPRM_CommenceDisposalAction">
      <xsd:simpleType>
        <xsd:restriction base="dms:DateTime"/>
      </xsd:simpleType>
    </xsd:element>
    <xsd:element name="HPRM_CreatedBy" ma:index="29" nillable="true" ma:displayName="HPRM Created By" ma:internalName="HPRM_CreatedBy">
      <xsd:simpleType>
        <xsd:restriction base="dms:Text"/>
      </xsd:simpleType>
    </xsd:element>
    <xsd:element name="HPRM_DateClosed" ma:index="30" nillable="true" ma:displayName="HPRM Date Closed" ma:default="" ma:internalName="HPRM_DateClosed">
      <xsd:simpleType>
        <xsd:restriction base="dms:DateTime"/>
      </xsd:simpleType>
    </xsd:element>
    <xsd:element name="HPRM_DateDueForArchival" ma:index="31" nillable="true" ma:displayName="HPRM Due Date For Archival" ma:default="" ma:internalName="HPRM_DateDueForArchival">
      <xsd:simpleType>
        <xsd:restriction base="dms:DateTime"/>
      </xsd:simpleType>
    </xsd:element>
    <xsd:element name="HPRM_DateDueForDestruction" ma:index="32" nillable="true" ma:displayName="HPRM Due Date For Destruction" ma:default="" ma:internalName="HPRM_DateDueForDestruction">
      <xsd:simpleType>
        <xsd:restriction base="dms:DateTime"/>
      </xsd:simpleType>
    </xsd:element>
    <xsd:element name="HPRM_DateOfDisposition" ma:index="33" nillable="true" ma:displayName="HPRM Date of Disposition" ma:default="" ma:internalName="HPRM_DateOfDisposition">
      <xsd:simpleType>
        <xsd:restriction base="dms:DateTime"/>
      </xsd:simpleType>
    </xsd:element>
    <xsd:element name="HPRM_Description" ma:index="34" nillable="true" ma:displayName="HPRM Description" ma:internalName="HPRM_Description">
      <xsd:simpleType>
        <xsd:restriction base="dms:Note"/>
      </xsd:simpleType>
    </xsd:element>
    <xsd:element name="HPRM_FirstName" ma:index="35" nillable="true" ma:displayName="HPRM First Name" ma:internalName="HPRM_FirstName">
      <xsd:simpleType>
        <xsd:restriction base="dms:Text"/>
      </xsd:simpleType>
    </xsd:element>
    <xsd:element name="HPRM_LastUpdatedBy" ma:index="36" nillable="true" ma:displayName="HPRM Last Updated By" ma:internalName="HPRM_LastUpdatedBy">
      <xsd:simpleType>
        <xsd:restriction base="dms:Text"/>
      </xsd:simpleType>
    </xsd:element>
    <xsd:element name="HPRM_RecordNumber" ma:index="37" nillable="true" ma:displayName="HPRM Record Number" ma:internalName="HPRM_RecordNumber">
      <xsd:simpleType>
        <xsd:restriction base="dms:Text"/>
      </xsd:simpleType>
    </xsd:element>
    <xsd:element name="HPRM_RecordOwner" ma:index="38" nillable="true" ma:displayName="HPRM Record Owner" ma:internalName="HPRM_RecordOwner">
      <xsd:simpleType>
        <xsd:restriction base="dms:Text"/>
      </xsd:simpleType>
    </xsd:element>
    <xsd:element name="HPRM_RecordType" ma:index="39" nillable="true" ma:displayName="HPRM Record Type" ma:internalName="HPRM_RecordType">
      <xsd:simpleType>
        <xsd:restriction base="dms:Text"/>
      </xsd:simpleType>
    </xsd:element>
    <xsd:element name="HPRM_Retention" ma:index="40" nillable="true" ma:displayName="HPRM Retention" ma:internalName="HPRM_Retention">
      <xsd:simpleType>
        <xsd:restriction base="dms:Text"/>
      </xsd:simpleType>
    </xsd:element>
    <xsd:element name="HPRM_Title" ma:index="41" nillable="true" ma:displayName="HPRM Title" ma:internalName="HPRM_Title">
      <xsd:simpleType>
        <xsd:restriction base="dms:Note"/>
      </xsd:simpleType>
    </xsd:element>
    <xsd:element name="HPRMRelatedRecord" ma:index="47" nillable="true" ma:displayName="HPRM Related Record" ma:description="HPRM Related Record" ma:internalName="HPRMRelatedRecord">
      <xsd:simpleType>
        <xsd:restriction base="dms:Note"/>
      </xsd:simpleType>
    </xsd:element>
    <xsd:element name="HPRM_AuditHistory" ma:index="48" nillable="true" ma:displayName="HPRM Audit History" ma:description="HPRM Audit History" ma:internalName="HPRM_AuditHistory">
      <xsd:simpleType>
        <xsd:restriction base="dms:Note"/>
      </xsd:simpleType>
    </xsd:element>
    <xsd:element name="HPRM_Surname" ma:index="49" nillable="true" ma:displayName="HPRM Surname" ma:internalName="HPRM_Surname">
      <xsd:simpleType>
        <xsd:restriction base="dms:Text"/>
      </xsd:simpleType>
    </xsd:element>
    <xsd:element name="HPRM_CreatedDate" ma:index="50" nillable="true" ma:displayName="HPRM Created Date" ma:default="" ma:internalName="HPRM_CreatedDate">
      <xsd:simpleType>
        <xsd:restriction base="dms:DateTime"/>
      </xsd:simpleType>
    </xsd:element>
    <xsd:element name="i0f84bba906045b4af568ee102a52dcb" ma:index="61" nillable="true" ma:taxonomy="true" ma:internalName="i0f84bba906045b4af568ee102a52dcb" ma:taxonomyFieldName="RevIMBCS" ma:displayName="VEC_RND" ma:indexed="true" ma:default="19;#Networking|01d702ab-c52b-4bf8-85a6-f9f1bc22de10" ma:fieldId="{20f84bba-9060-45b4-af56-8ee102a52dcb}" ma:sspId="7d918a52-aad2-4b01-b024-1c3610e8c12d" ma:termSetId="3fe2ac9c-3c1e-4f24-b6d8-90407172067b" ma:anchorId="1a3b79ca-d864-4289-a10e-bf4b45c5437c" ma:open="false" ma:isKeyword="false">
      <xsd:complexType>
        <xsd:sequence>
          <xsd:element ref="pc:Terms" minOccurs="0" maxOccurs="1"/>
        </xsd:sequence>
      </xsd:complexType>
    </xsd:element>
    <xsd:element name="SharedWithUsers" ma:index="6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3" nillable="true" ma:displayName="Shared With Details" ma:internalName="SharedWithDetails" ma:readOnly="true">
      <xsd:simpleType>
        <xsd:restriction base="dms:Note">
          <xsd:maxLength value="255"/>
        </xsd:restriction>
      </xsd:simpleType>
    </xsd:element>
    <xsd:element name="RecordsRelated" ma:index="64" nillable="true" ma:displayName="Related Records" ma:internalName="RecordsRelated"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034da7-9538-467e-8002-dbb25a2ce2c7" elementFormDefault="qualified">
    <xsd:import namespace="http://schemas.microsoft.com/office/2006/documentManagement/types"/>
    <xsd:import namespace="http://schemas.microsoft.com/office/infopath/2007/PartnerControls"/>
    <xsd:element name="HPRM_x0020_Related_x0020_Records" ma:index="55" nillable="true" ma:displayName="HPRM Related Records" ma:description="" ma:internalName="HPRM_x0020_Related_x0020_Records" ma:readOnly="false">
      <xsd:simpleType>
        <xsd:restriction base="dms:Note"/>
      </xsd:simpleType>
    </xsd:element>
    <xsd:element name="MediaServiceMetadata" ma:index="56" nillable="true" ma:displayName="MediaServiceMetadata" ma:hidden="true" ma:internalName="MediaServiceMetadata" ma:readOnly="true">
      <xsd:simpleType>
        <xsd:restriction base="dms:Note"/>
      </xsd:simpleType>
    </xsd:element>
    <xsd:element name="MediaServiceFastMetadata" ma:index="57" nillable="true" ma:displayName="MediaServiceFastMetadata" ma:hidden="true" ma:internalName="MediaServiceFastMetadata" ma:readOnly="true">
      <xsd:simpleType>
        <xsd:restriction base="dms:Note"/>
      </xsd:simpleType>
    </xsd:element>
    <xsd:element name="MediaServiceAutoKeyPoints" ma:index="58" nillable="true" ma:displayName="MediaServiceAutoKeyPoints" ma:hidden="true" ma:internalName="MediaServiceAutoKeyPoints" ma:readOnly="true">
      <xsd:simpleType>
        <xsd:restriction base="dms:Note"/>
      </xsd:simpleType>
    </xsd:element>
    <xsd:element name="MediaServiceKeyPoints" ma:index="59" nillable="true" ma:displayName="KeyPoints" ma:internalName="MediaServiceKeyPoints" ma:readOnly="true">
      <xsd:simpleType>
        <xsd:restriction base="dms:Note">
          <xsd:maxLength value="255"/>
        </xsd:restriction>
      </xsd:simpleType>
    </xsd:element>
    <xsd:element name="MediaServiceDateTaken" ma:index="65" nillable="true" ma:displayName="MediaServiceDateTaken" ma:hidden="true" ma:internalName="MediaServiceDateTaken" ma:readOnly="true">
      <xsd:simpleType>
        <xsd:restriction base="dms:Text"/>
      </xsd:simpleType>
    </xsd:element>
    <xsd:element name="MediaServiceOCR" ma:index="68" nillable="true" ma:displayName="Extracted Text" ma:internalName="MediaServiceOCR" ma:readOnly="true">
      <xsd:simpleType>
        <xsd:restriction base="dms:Note">
          <xsd:maxLength value="255"/>
        </xsd:restriction>
      </xsd:simpleType>
    </xsd:element>
    <xsd:element name="MediaServiceGenerationTime" ma:index="69" nillable="true" ma:displayName="MediaServiceGenerationTime" ma:hidden="true" ma:internalName="MediaServiceGenerationTime" ma:readOnly="true">
      <xsd:simpleType>
        <xsd:restriction base="dms:Text"/>
      </xsd:simpleType>
    </xsd:element>
    <xsd:element name="MediaServiceEventHashCode" ma:index="70" nillable="true" ma:displayName="MediaServiceEventHashCode" ma:hidden="true" ma:internalName="MediaServiceEventHashCode" ma:readOnly="true">
      <xsd:simpleType>
        <xsd:restriction base="dms:Text"/>
      </xsd:simpleType>
    </xsd:element>
    <xsd:element name="MediaLengthInSeconds" ma:index="71" nillable="true" ma:displayName="Length (seconds)" ma:internalName="MediaLengthInSeconds" ma:readOnly="true">
      <xsd:simpleType>
        <xsd:restriction base="dms:Unknown"/>
      </xsd:simpleType>
    </xsd:element>
    <xsd:element name="lcf76f155ced4ddcb4097134ff3c332f" ma:index="7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aa6d6a01bb12402aa2b6ef18fbfe029d xmlns="2d3e4d8c-86b1-4eee-8356-b02c606ab54c">
      <Terms xmlns="http://schemas.microsoft.com/office/infopath/2007/PartnerControls"/>
    </aa6d6a01bb12402aa2b6ef18fbfe029d>
    <f94e959ca20d4468815e4662d892c7ce xmlns="2d3e4d8c-86b1-4eee-8356-b02c606ab54c">
      <Terms xmlns="http://schemas.microsoft.com/office/infopath/2007/PartnerControls"/>
    </f94e959ca20d4468815e4662d892c7ce>
    <TaxCatchAll xmlns="2d3e4d8c-86b1-4eee-8356-b02c606ab54c">
      <Value>19</Value>
      <Value>1</Value>
      <Value>47</Value>
    </TaxCatchAll>
    <TaxKeywordTaxHTField xmlns="2d3e4d8c-86b1-4eee-8356-b02c606ab54c">
      <Terms xmlns="http://schemas.microsoft.com/office/infopath/2007/PartnerControls"/>
    </TaxKeywordTaxHTField>
    <HPRM_AuditHistory xmlns="7f666f6e-47a5-4d63-9445-6f47a8f3e56f">&lt;div class="ExternalClass197862F225FA465C8EA6AEE495237361"&gt;&lt;table border="1" style="width&amp;#58;768px;"&gt;&lt;tr&gt;&lt;td style="width&amp;#58;20%;"&gt;Event&lt;/td&gt;&lt;td style="width&amp;#58;20%;"&gt;Login&lt;/td&gt;&lt;td style="width&amp;#58;20%;"&gt;Event Date&lt;/td&gt;&lt;td&gt;Event Details&lt;/td&gt;&lt;/tr&gt;&lt;tr&gt;&lt;td style="width&amp;#58;20%;"&gt;Record Modified&lt;/td&gt;&lt;td style="width&amp;#58;20%;"&gt;AmyC&lt;/td&gt;&lt;td style="width&amp;#58;20%;"&gt;5/10/2018 at 2&amp;#58;20 PM&lt;/td&gt;&lt;td&gt;Record Modified  - done by 'AmyC' on 05/10/2018 at 2&amp;#58;20 PM&lt;/td&gt;&lt;/tr&gt;&lt;tr&gt;&lt;td style="width&amp;#58;20%;"&gt;Document Checked In (Undo Checkout)&lt;/td&gt;&lt;td style="width&amp;#58;20%;"&gt;AmyC&lt;/td&gt;&lt;td style="width&amp;#58;20%;"&gt;5/10/2018 at 2&amp;#58;20 PM&lt;/td&gt;&lt;td&gt;Document Checked In (Undo Checkout) - Offline Records on 'LHOCER010.prod.vec.vic.gov.au' (* Main Document Store&amp;#58; 001+05HX+0I2R1NV064A.PPTX *)  - done by 'AmyC' on 05/10/2018 at 2&amp;#58;20 PM&lt;/td&gt;&lt;/tr&gt;&lt;tr&gt;&lt;td style="width&amp;#58;20%;"&gt;Last Action Date Changed&lt;/td&gt;&lt;td style="width&amp;#58;20%;"&gt;AmyC&lt;/td&gt;&lt;td style="width&amp;#58;20%;"&gt;5/10/2018 at 2&amp;#58;20 PM&lt;/td&gt;&lt;td&gt;Last Action Date Changed - From&amp;#58; 10/05/2018 at 2&amp;#58;19 PM - To&amp;#58; 10/05/2018 at 2&amp;#58;20 PM  - done by 'AmyC' on 05/10/2018 at 2&amp;#58;20 PM&lt;/td&gt;&lt;/tr&gt;&lt;tr&gt;&lt;td style="width&amp;#58;20%;"&gt;Record Modified&lt;/td&gt;&lt;td style="width&amp;#58;20%;"&gt;AmyC&lt;/td&gt;&lt;td style="width&amp;#58;20%;"&gt;5/10/2018 at 2&amp;#58;19 PM&lt;/td&gt;&lt;td&gt;Record Modified  - done by 'AmyC' on 05/10/2018 at 2&amp;#58;19 PM&lt;/td&gt;&lt;/tr&gt;&lt;tr&gt;&lt;td style="width&amp;#58;20%;"&gt;Document Checked Out&lt;/td&gt;&lt;td style="width&amp;#58;20%;"&gt;AmyC&lt;/td&gt;&lt;td style="width&amp;#58;20%;"&gt;5/10/2018 at 2&amp;#58;19 PM&lt;/td&gt;&lt;td&gt;Document Checked Out - Offline Records on 'LHOCER010.prod.vec.vic.gov.au' (* Main Document Store&amp;#58; 001+05HX+0I2R1NV064A.PPTX *)  - done by 'AmyC' on 05/10/2018 at 2&amp;#58;19 PM&lt;/td&gt;&lt;/tr&gt;&lt;tr&gt;&lt;td style="width&amp;#58;20%;"&gt;Last Action Date Changed&lt;/td&gt;&lt;td style="width&amp;#58;20%;"&gt;AmyC&lt;/td&gt;&lt;td style="width&amp;#58;20%;"&gt;5/10/2018 at 2&amp;#58;19 PM&lt;/td&gt;&lt;td&gt;Last Action Date Changed - From&amp;#58; 10/05/2018 at 2&amp;#58;03 PM - To&amp;#58; 10/05/2018 at 2&amp;#58;19 PM  - done by 'AmyC' on 05/10/2018 at 2&amp;#58;19 PM&lt;/td&gt;&lt;/tr&gt;&lt;tr&gt;&lt;td style="width&amp;#58;20%;"&gt;Record Modified&lt;/td&gt;&lt;td style="width&amp;#58;20%;"&gt;AmyC&lt;/td&gt;&lt;td style="width&amp;#58;20%;"&gt;5/10/2018 at 2&amp;#58;03 PM&lt;/td&gt;&lt;td&gt;Record Modified  - done by 'AmyC' on 05/10/2018 at 2&amp;#58;03 PM&lt;/td&gt;&lt;/tr&gt;&lt;tr&gt;&lt;td style="width&amp;#58;20%;"&gt;Document Attached&lt;/td&gt;&lt;td style="width&amp;#58;20%;"&gt;AmyC&lt;/td&gt;&lt;td style="width&amp;#58;20%;"&gt;5/10/2018 at 2&amp;#58;03 PM&lt;/td&gt;&lt;td&gt;Document Attached - Offline Records on 'LHOCER010.prod.vec.vic.gov.au' (* Main Document Store&amp;#58; 001+05HX+0I2R1NV064A.PPTX *)  - done by 'AmyC' on 05/10/2018 at 2&amp;#58;03 PM&lt;/td&gt;&lt;/tr&gt;&lt;tr&gt;&lt;td style="width&amp;#58;20%;"&gt;Last Action Date Changed&lt;/td&gt;&lt;td style="width&amp;#58;20%;"&gt;AmyC&lt;/td&gt;&lt;td style="width&amp;#58;20%;"&gt;5/10/2018 at 2&amp;#58;03 PM&lt;/td&gt;&lt;td&gt;Last Action Date Changed - From&amp;#58; 10/05/2018 at 2&amp;#58;02 PM - To&amp;#58; 10/05/2018 at 2&amp;#58;03 PM  - done by 'AmyC' on 05/10/2018 at 2&amp;#58;03 PM&lt;/td&gt;&lt;/tr&gt;&lt;tr&gt;&lt;td style="width&amp;#58;20%;"&gt;Record Created&lt;/td&gt;&lt;td style="width&amp;#58;20%;"&gt;AmyC&lt;/td&gt;&lt;td style="width&amp;#58;20%;"&gt;5/10/2018 at 2&amp;#58;02 PM&lt;/td&gt;&lt;td&gt;Record Created  - done by 'AmyC' on 05/10/2018 at 2&amp;#58;02 PM&lt;/td&gt;&lt;/tr&gt;&lt;tr&gt;&lt;td style="width&amp;#58;20%;"&gt;Owner Initialized&lt;/td&gt;&lt;td style="width&amp;#58;20%;"&gt;AmyC&lt;/td&gt;&lt;td style="width&amp;#58;20%;"&gt;5/10/2018 at 2&amp;#58;02 PM&lt;/td&gt;&lt;td&gt;Owner Initialized - VICTORIAN ELECTORAL COMMISSION (Thursday, 10 May 2018 at 2&amp;#58;00&amp;#58;14 PM)  - done by 'AmyC' on 05/10/2018 at 2&amp;#58;02 PM&lt;/td&gt;&lt;/tr&gt;&lt;tr&gt;&lt;td style="width&amp;#58;20%;"&gt;Home Initialized&lt;/td&gt;&lt;td style="width&amp;#58;20%;"&gt;AmyC&lt;/td&gt;&lt;td style="width&amp;#58;20%;"&gt;5/10/2018 at 2&amp;#58;02 PM&lt;/td&gt;&lt;td&gt;Home Initialized - 19707 (In file (container)) (Thursday, 10 May 2018 at 2&amp;#58;02&amp;#58;24 PM)  - done by 'AmyC' on 05/10/2018 at 2&amp;#58;02 PM&lt;/td&gt;&lt;/tr&gt;&lt;tr&gt;&lt;td style="width&amp;#58;20%;"&gt;Where is it? (Assignee) Initialized&lt;/td&gt;&lt;td style="width&amp;#58;20%;"&gt;AmyC&lt;/td&gt;&lt;td style="width&amp;#58;20%;"&gt;5/10/2018 at 2&amp;#58;02 PM&lt;/td&gt;&lt;td&gt;Where is it? (Assignee) Initialized - 19707 (At Home) (Thursday, 10 May 2018 at 2&amp;#58;02&amp;#58;26 PM)  - done by 'AmyC' on 05/10/2018 at 2&amp;#58;02 PM&lt;/td&gt;&lt;/tr&gt;&lt;tr&gt;&lt;td style="width&amp;#58;20%;"&gt;File (Container) Changed&lt;/td&gt;&lt;td style="width&amp;#58;20%;"&gt;AmyC&lt;/td&gt;&lt;td style="width&amp;#58;20%;"&gt;5/10/2018 at 2&amp;#58;02 PM&lt;/td&gt;&lt;td&gt;File (Container) Changed - Record 'D18/15785' added to file (container) '19707'.  - done by 'AmyC' on 05/10/2018 at 2&amp;#58;02 PM&lt;/td&gt;&lt;/tr&gt;&lt;/table&gt;&lt;/div&gt;</HPRM_AuditHistory>
    <HPRM_RecordOwner xmlns="7f666f6e-47a5-4d63-9445-6f47a8f3e56f">VICTORIAN ELECTORAL COMMISSION</HPRM_RecordOwner>
    <HPRM_LastUpdatedBy xmlns="7f666f6e-47a5-4d63-9445-6f47a8f3e56f">HPTrim, SVC-DocAve</HPRM_LastUpdatedBy>
    <HPRM_CreatedDate xmlns="7f666f6e-47a5-4d63-9445-6f47a8f3e56f">2018-05-10T04:00:15+00:00</HPRM_CreatedDate>
    <n313aaee84f34c5181c1bf8429be1e14 xmlns="2d3e4d8c-86b1-4eee-8356-b02c606ab54c">
      <Terms xmlns="http://schemas.microsoft.com/office/infopath/2007/PartnerControls">
        <TermInfo xmlns="http://schemas.microsoft.com/office/infopath/2007/PartnerControls">
          <TermName xmlns="http://schemas.microsoft.com/office/infopath/2007/PartnerControls"> Active</TermName>
          <TermId xmlns="http://schemas.microsoft.com/office/infopath/2007/PartnerControls">3c1b80f4-978f-4574-8fae-920648947029</TermId>
        </TermInfo>
      </Terms>
    </n313aaee84f34c5181c1bf8429be1e14>
    <HPRM_RecordNumber xmlns="7f666f6e-47a5-4d63-9445-6f47a8f3e56f">D18/15785</HPRM_RecordNumber>
    <HPRM_RecordType xmlns="7f666f6e-47a5-4d63-9445-6f47a8f3e56f">Document</HPRM_RecordType>
    <HPRM_Title xmlns="7f666f6e-47a5-4d63-9445-6f47a8f3e56f">PTD - Blog Post - Real or Fake Blog Activity - 10/5/18</HPRM_Title>
    <PhysicalRecordAssignee xmlns="2d3e4d8c-86b1-4eee-8356-b02c606ab54c">At home</PhysicalRecordAssignee>
    <HPRM_Author xmlns="7f666f6e-47a5-4d63-9445-6f47a8f3e56f">Carpenter, Amy</HPRM_Author>
    <PhysicalRecordHome xmlns="2d3e4d8c-86b1-4eee-8356-b02c606ab54c">19707 (In file (container))</PhysicalRecordHome>
    <g27cbe6a8534470090c2084bae4d830a xmlns="2d3e4d8c-86b1-4eee-8356-b02c606ab54c">
      <Terms xmlns="http://schemas.microsoft.com/office/infopath/2007/PartnerControls"/>
    </g27cbe6a8534470090c2084bae4d830a>
    <WorkState xmlns="http://schemas.microsoft.com/sharepoint/v3" xsi:nil="true"/>
    <HPRM_Retention xmlns="7f666f6e-47a5-4d63-9445-6f47a8f3e56f" xsi:nil="true"/>
    <HPRMRelatedRecord xmlns="7f666f6e-47a5-4d63-9445-6f47a8f3e56f" xsi:nil="true"/>
    <k8ac677a5b284ae9b558dfebc9dd44ba xmlns="2d3e4d8c-86b1-4eee-8356-b02c606ab54c">
      <Terms xmlns="http://schemas.microsoft.com/office/infopath/2007/PartnerControls"/>
    </k8ac677a5b284ae9b558dfebc9dd44ba>
    <Physical_x0020_Record_x0020_Exists xmlns="2d3e4d8c-86b1-4eee-8356-b02c606ab54c">false</Physical_x0020_Record_x0020_Exists>
    <HPRM_Surname xmlns="7f666f6e-47a5-4d63-9445-6f47a8f3e56f" xsi:nil="true"/>
    <HPRM_CreatedBy xmlns="7f666f6e-47a5-4d63-9445-6f47a8f3e56f" xsi:nil="true"/>
    <HPRM_FirstName xmlns="7f666f6e-47a5-4d63-9445-6f47a8f3e56f" xsi:nil="true"/>
    <HPRM_x0020_Related_x0020_Records xmlns="6b034da7-9538-467e-8002-dbb25a2ce2c7" xsi:nil="true"/>
    <WorkAddress xmlns="http://schemas.microsoft.com/sharepoint/v3" xsi:nil="true"/>
    <WorkZip xmlns="http://schemas.microsoft.com/sharepoint/v3" xsi:nil="true"/>
    <HPRM_CommenceDisposalAction xmlns="7f666f6e-47a5-4d63-9445-6f47a8f3e56f" xsi:nil="true"/>
    <HPRM_Description xmlns="7f666f6e-47a5-4d63-9445-6f47a8f3e56f" xsi:nil="true"/>
    <HPRMRetentionDisposalRule xmlns="2d3e4d8c-86b1-4eee-8356-b02c606ab54c" xsi:nil="true"/>
    <oebf8776aeef45c2ac52031d8b3a3a05 xmlns="2d3e4d8c-86b1-4eee-8356-b02c606ab54c">
      <Terms xmlns="http://schemas.microsoft.com/office/infopath/2007/PartnerControls"/>
    </oebf8776aeef45c2ac52031d8b3a3a05>
    <HPRM_Client xmlns="7f666f6e-47a5-4d63-9445-6f47a8f3e56f" xsi:nil="true"/>
    <HPRM_DateDueForArchival xmlns="7f666f6e-47a5-4d63-9445-6f47a8f3e56f" xsi:nil="true"/>
    <HPRM_DateDueForDestruction xmlns="7f666f6e-47a5-4d63-9445-6f47a8f3e56f" xsi:nil="true"/>
    <HPRMIssuesSummary xmlns="2d3e4d8c-86b1-4eee-8356-b02c606ab54c" xsi:nil="true"/>
    <HPRM_DateClosed xmlns="7f666f6e-47a5-4d63-9445-6f47a8f3e56f" xsi:nil="true"/>
    <HPRM_DateOfDisposition xmlns="7f666f6e-47a5-4d63-9445-6f47a8f3e56f" xsi:nil="true"/>
    <i0f84bba906045b4af568ee102a52dcb xmlns="7f666f6e-47a5-4d63-9445-6f47a8f3e56f">
      <Terms xmlns="http://schemas.microsoft.com/office/infopath/2007/PartnerControls">
        <TermInfo xmlns="http://schemas.microsoft.com/office/infopath/2007/PartnerControls">
          <TermName xmlns="http://schemas.microsoft.com/office/infopath/2007/PartnerControls">Networking</TermName>
          <TermId xmlns="http://schemas.microsoft.com/office/infopath/2007/PartnerControls">01d702ab-c52b-4bf8-85a6-f9f1bc22de10</TermId>
        </TermInfo>
      </Terms>
    </i0f84bba906045b4af568ee102a52dcb>
    <_dlc_DocId xmlns="2d3e4d8c-86b1-4eee-8356-b02c606ab54c">EDRM039-954539804-1517</_dlc_DocId>
    <_dlc_DocIdUrl xmlns="2d3e4d8c-86b1-4eee-8356-b02c606ab54c">
      <Url>https://vec365.sharepoint.com/sites/EDRM-039/_layouts/15/DocIdRedir.aspx?ID=EDRM039-954539804-1517</Url>
      <Description>EDRM039-954539804-1517</Description>
    </_dlc_DocIdUrl>
    <i5ba89ef2f2f4b4389f2a61f8de37b25 xmlns="2d3e4d8c-86b1-4eee-8356-b02c606ab54c">
      <Terms xmlns="http://schemas.microsoft.com/office/infopath/2007/PartnerControls">
        <TermInfo xmlns="http://schemas.microsoft.com/office/infopath/2007/PartnerControls">
          <TermName xmlns="http://schemas.microsoft.com/office/infopath/2007/PartnerControls">Victorian Electoral Commission</TermName>
          <TermId xmlns="http://schemas.microsoft.com/office/infopath/2007/PartnerControls">80f02476-18e5-44b8-b6bf-9dffda064e6e</TermId>
        </TermInfo>
      </Terms>
    </i5ba89ef2f2f4b4389f2a61f8de37b25>
    <lcf76f155ced4ddcb4097134ff3c332f xmlns="6b034da7-9538-467e-8002-dbb25a2ce2c7" xsi:nil="true"/>
  </documentManagement>
</p:properties>
</file>

<file path=customXml/itemProps1.xml><?xml version="1.0" encoding="utf-8"?>
<ds:datastoreItem xmlns:ds="http://schemas.openxmlformats.org/officeDocument/2006/customXml" ds:itemID="{37E1D86F-F896-4B60-A6EA-53AF0D11340F}">
  <ds:schemaRefs>
    <ds:schemaRef ds:uri="Microsoft.SharePoint.Taxonomy.ContentTypeSync"/>
  </ds:schemaRefs>
</ds:datastoreItem>
</file>

<file path=customXml/itemProps2.xml><?xml version="1.0" encoding="utf-8"?>
<ds:datastoreItem xmlns:ds="http://schemas.openxmlformats.org/officeDocument/2006/customXml" ds:itemID="{D35AA701-7B94-4CB4-A141-61E95E68AB1A}">
  <ds:schemaRefs>
    <ds:schemaRef ds:uri="http://schemas.microsoft.com/sharepoint/events"/>
  </ds:schemaRefs>
</ds:datastoreItem>
</file>

<file path=customXml/itemProps3.xml><?xml version="1.0" encoding="utf-8"?>
<ds:datastoreItem xmlns:ds="http://schemas.openxmlformats.org/officeDocument/2006/customXml" ds:itemID="{EBE93382-CD53-48AD-9D6B-7219B55C54B7}">
  <ds:schemaRefs>
    <ds:schemaRef ds:uri="http://schemas.microsoft.com/sharepoint/v3/contenttype/forms"/>
  </ds:schemaRefs>
</ds:datastoreItem>
</file>

<file path=customXml/itemProps4.xml><?xml version="1.0" encoding="utf-8"?>
<ds:datastoreItem xmlns:ds="http://schemas.openxmlformats.org/officeDocument/2006/customXml" ds:itemID="{B6340048-04A1-4FEA-A003-D475EC09B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d3e4d8c-86b1-4eee-8356-b02c606ab54c"/>
    <ds:schemaRef ds:uri="7f666f6e-47a5-4d63-9445-6f47a8f3e56f"/>
    <ds:schemaRef ds:uri="6b034da7-9538-467e-8002-dbb25a2ce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55F9F714-5A24-44E0-BEA8-E4FFE2F800A3}">
  <ds:schemaRefs>
    <ds:schemaRef ds:uri="6b034da7-9538-467e-8002-dbb25a2ce2c7"/>
    <ds:schemaRef ds:uri="2d3e4d8c-86b1-4eee-8356-b02c606ab54c"/>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7f666f6e-47a5-4d63-9445-6f47a8f3e56f"/>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1317</TotalTime>
  <Words>785</Words>
  <Application>Microsoft Office PowerPoint</Application>
  <PresentationFormat>On-screen Show (4:3)</PresentationFormat>
  <Paragraphs>88</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Adobe Caslon Pro Bold</vt:lpstr>
      <vt:lpstr>Arial</vt:lpstr>
      <vt:lpstr>Calibri</vt:lpstr>
      <vt:lpstr>Cocaine Sans</vt:lpstr>
      <vt:lpstr>Office Theme</vt:lpstr>
      <vt:lpstr>Real or Fake?</vt:lpstr>
      <vt:lpstr>Real or Fake?</vt:lpstr>
      <vt:lpstr>Real or Fake?</vt:lpstr>
      <vt:lpstr>Real or Fake?</vt:lpstr>
      <vt:lpstr>Real or Fake?</vt:lpstr>
      <vt:lpstr>Real or Fake?</vt:lpstr>
      <vt:lpstr>Real or Fake?</vt:lpstr>
      <vt:lpstr>Real or Fake?</vt:lpstr>
      <vt:lpstr>Real or Fake?</vt:lpstr>
      <vt:lpstr>Real or Fake?</vt:lpstr>
    </vt:vector>
  </TitlesOfParts>
  <Company>VEC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or Fake?</dc:title>
  <dc:creator>Amy Carpenter</dc:creator>
  <cp:lastModifiedBy>Michael Fiddian</cp:lastModifiedBy>
  <cp:revision>17</cp:revision>
  <dcterms:created xsi:type="dcterms:W3CDTF">2018-05-07T22:50:11Z</dcterms:created>
  <dcterms:modified xsi:type="dcterms:W3CDTF">2024-10-31T00:53:20Z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0x010100F48EF307B9BDE94FAD2E991BF2724B3701002EB3770DF435634293828A773DA3428900A1F97E3D4F459942B35447C1EF76AC8B</vt:lpwstr>
  </property>
  <property fmtid="{D5CDD505-2E9C-101B-9397-08002B2CF9AE}" pid="3" name="HPTRIMID">
    <vt:lpwstr>SHOTRM122/HPRM Production/203571/223370</vt:lpwstr>
  </property>
  <property fmtid="{D5CDD505-2E9C-101B-9397-08002B2CF9AE}" pid="4" name="TaxKeyword">
    <vt:lpwstr/>
  </property>
  <property fmtid="{D5CDD505-2E9C-101B-9397-08002B2CF9AE}" pid="5" name="Records Category">
    <vt:lpwstr/>
  </property>
  <property fmtid="{D5CDD505-2E9C-101B-9397-08002B2CF9AE}" pid="6" name="CategoryOfComplaint">
    <vt:lpwstr/>
  </property>
  <property fmtid="{D5CDD505-2E9C-101B-9397-08002B2CF9AE}" pid="7" name="SubmissionStage">
    <vt:lpwstr/>
  </property>
  <property fmtid="{D5CDD505-2E9C-101B-9397-08002B2CF9AE}" pid="8" name="Disposition">
    <vt:lpwstr>1;# Active|3c1b80f4-978f-4574-8fae-920648947029</vt:lpwstr>
  </property>
  <property fmtid="{D5CDD505-2E9C-101B-9397-08002B2CF9AE}" pid="9" name="Document Type">
    <vt:lpwstr/>
  </property>
  <property fmtid="{D5CDD505-2E9C-101B-9397-08002B2CF9AE}" pid="10" name="Council">
    <vt:lpwstr/>
  </property>
  <property fmtid="{D5CDD505-2E9C-101B-9397-08002B2CF9AE}" pid="11" name="_dlc_DocIdItemGuid">
    <vt:lpwstr>7fac55a1-ce69-4be4-8796-4f93d4515d56</vt:lpwstr>
  </property>
  <property fmtid="{D5CDD505-2E9C-101B-9397-08002B2CF9AE}" pid="12" name="RevIMBCS">
    <vt:lpwstr>19;#Networking|01d702ab-c52b-4bf8-85a6-f9f1bc22de10</vt:lpwstr>
  </property>
  <property fmtid="{D5CDD505-2E9C-101B-9397-08002B2CF9AE}" pid="13" name="Agency">
    <vt:lpwstr>47;#Victorian Electoral Commission|80f02476-18e5-44b8-b6bf-9dffda064e6e</vt:lpwstr>
  </property>
  <property fmtid="{D5CDD505-2E9C-101B-9397-08002B2CF9AE}" pid="14" name="MediaServiceImageTags">
    <vt:lpwstr/>
  </property>
  <property fmtid="{D5CDD505-2E9C-101B-9397-08002B2CF9AE}" pid="15" name="Document_x0020_Type">
    <vt:lpwstr/>
  </property>
  <property fmtid="{D5CDD505-2E9C-101B-9397-08002B2CF9AE}" pid="16" name="Records_x0020_Category">
    <vt:lpwstr/>
  </property>
</Properties>
</file>